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23"/>
  </p:notesMasterIdLst>
  <p:sldIdLst>
    <p:sldId id="256" r:id="rId2"/>
    <p:sldId id="261" r:id="rId3"/>
    <p:sldId id="262" r:id="rId4"/>
    <p:sldId id="263" r:id="rId5"/>
    <p:sldId id="264" r:id="rId6"/>
    <p:sldId id="265" r:id="rId7"/>
    <p:sldId id="259" r:id="rId8"/>
    <p:sldId id="266" r:id="rId9"/>
    <p:sldId id="272" r:id="rId10"/>
    <p:sldId id="275" r:id="rId11"/>
    <p:sldId id="257" r:id="rId12"/>
    <p:sldId id="258" r:id="rId13"/>
    <p:sldId id="281" r:id="rId14"/>
    <p:sldId id="278" r:id="rId15"/>
    <p:sldId id="267" r:id="rId16"/>
    <p:sldId id="268" r:id="rId17"/>
    <p:sldId id="279" r:id="rId18"/>
    <p:sldId id="269" r:id="rId19"/>
    <p:sldId id="280" r:id="rId20"/>
    <p:sldId id="270" r:id="rId21"/>
    <p:sldId id="27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93B9-8096-9D41-ABC7-F3AE884A6A6E}" type="datetimeFigureOut">
              <a:rPr lang="en-US" smtClean="0"/>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334E5-4C6F-604D-AB76-F1A099DB3046}" type="slidenum">
              <a:rPr lang="en-US" smtClean="0"/>
              <a:t>‹#›</a:t>
            </a:fld>
            <a:endParaRPr lang="en-US"/>
          </a:p>
        </p:txBody>
      </p:sp>
    </p:spTree>
    <p:extLst>
      <p:ext uri="{BB962C8B-B14F-4D97-AF65-F5344CB8AC3E}">
        <p14:creationId xmlns:p14="http://schemas.microsoft.com/office/powerpoint/2010/main" val="135015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334E5-4C6F-604D-AB76-F1A099DB3046}" type="slidenum">
              <a:rPr lang="en-US" smtClean="0"/>
              <a:t>11</a:t>
            </a:fld>
            <a:endParaRPr lang="en-US"/>
          </a:p>
        </p:txBody>
      </p:sp>
    </p:spTree>
    <p:extLst>
      <p:ext uri="{BB962C8B-B14F-4D97-AF65-F5344CB8AC3E}">
        <p14:creationId xmlns:p14="http://schemas.microsoft.com/office/powerpoint/2010/main" val="2991123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DCCF95D6-2F88-4354-85F2-D4D37CBACA16}" type="datetime1">
              <a:rPr lang="en-US" smtClean="0"/>
              <a:t>1/6/2016</a:t>
            </a:fld>
            <a:endParaRPr lang="en-US"/>
          </a:p>
        </p:txBody>
      </p:sp>
      <p:sp>
        <p:nvSpPr>
          <p:cNvPr id="5" name="Footer Placeholder 4"/>
          <p:cNvSpPr>
            <a:spLocks noGrp="1"/>
          </p:cNvSpPr>
          <p:nvPr>
            <p:ph type="ftr" sz="quarter" idx="11"/>
          </p:nvPr>
        </p:nvSpPr>
        <p:spPr>
          <a:xfrm>
            <a:off x="5638800" y="6122894"/>
            <a:ext cx="2895600" cy="257810"/>
          </a:xfrm>
        </p:spPr>
        <p:txBody>
          <a:bodyPr/>
          <a:lstStyle/>
          <a:p>
            <a:r>
              <a:rPr lang="en-CA" smtClean="0"/>
              <a:t>Learning Goal (Begin with the End in Mind): I will know more about the nature versus nurture debate, pertaining to personality development.</a:t>
            </a:r>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473E68D0-65EF-5C44-9B78-FBDDAC4CA4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8BFEB0-0842-4948-8851-4B91BB4C374D}" type="datetime1">
              <a:rPr lang="en-US" smtClean="0"/>
              <a:t>1/6/2016</a:t>
            </a:fld>
            <a:endParaRPr lang="en-US"/>
          </a:p>
        </p:txBody>
      </p:sp>
      <p:sp>
        <p:nvSpPr>
          <p:cNvPr id="6" name="Footer Placeholder 5"/>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7" name="Slide Number Placeholder 6"/>
          <p:cNvSpPr>
            <a:spLocks noGrp="1"/>
          </p:cNvSpPr>
          <p:nvPr>
            <p:ph type="sldNum" sz="quarter" idx="12"/>
          </p:nvPr>
        </p:nvSpPr>
        <p:spPr/>
        <p:txBody>
          <a:bodyPr/>
          <a:lstStyle/>
          <a:p>
            <a:fld id="{473E68D0-65EF-5C44-9B78-FBDDAC4CA430}"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CA"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8BE3EC83-8197-420A-AB58-42BC706D79BE}" type="datetime1">
              <a:rPr lang="en-US" smtClean="0"/>
              <a:t>1/6/2016</a:t>
            </a:fld>
            <a:endParaRPr lang="en-US"/>
          </a:p>
        </p:txBody>
      </p:sp>
      <p:sp>
        <p:nvSpPr>
          <p:cNvPr id="6" name="Footer Placeholder 5"/>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7" name="Slide Number Placeholder 6"/>
          <p:cNvSpPr>
            <a:spLocks noGrp="1"/>
          </p:cNvSpPr>
          <p:nvPr>
            <p:ph type="sldNum" sz="quarter" idx="12"/>
          </p:nvPr>
        </p:nvSpPr>
        <p:spPr/>
        <p:txBody>
          <a:bodyPr/>
          <a:lstStyle/>
          <a:p>
            <a:fld id="{473E68D0-65EF-5C44-9B78-FBDDAC4CA4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09AD8D73-3EF2-4801-9777-F6E4661EEE73}" type="datetime1">
              <a:rPr lang="en-US" smtClean="0"/>
              <a:t>1/6/2016</a:t>
            </a:fld>
            <a:endParaRPr lang="en-US"/>
          </a:p>
        </p:txBody>
      </p:sp>
      <p:sp>
        <p:nvSpPr>
          <p:cNvPr id="6" name="Footer Placeholder 5"/>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7" name="Slide Number Placeholder 6"/>
          <p:cNvSpPr>
            <a:spLocks noGrp="1"/>
          </p:cNvSpPr>
          <p:nvPr>
            <p:ph type="sldNum" sz="quarter" idx="12"/>
          </p:nvPr>
        </p:nvSpPr>
        <p:spPr/>
        <p:txBody>
          <a:bodyPr/>
          <a:lstStyle/>
          <a:p>
            <a:fld id="{473E68D0-65EF-5C44-9B78-FBDDAC4CA430}"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D6210C70-16F5-467F-AE7E-1B80E624B8D0}" type="datetime1">
              <a:rPr lang="en-US" smtClean="0"/>
              <a:t>1/6/2016</a:t>
            </a:fld>
            <a:endParaRPr lang="en-US"/>
          </a:p>
        </p:txBody>
      </p:sp>
      <p:sp>
        <p:nvSpPr>
          <p:cNvPr id="5" name="Footer Placeholder 4"/>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6" name="Slide Number Placeholder 5"/>
          <p:cNvSpPr>
            <a:spLocks noGrp="1"/>
          </p:cNvSpPr>
          <p:nvPr>
            <p:ph type="sldNum" sz="quarter" idx="12"/>
          </p:nvPr>
        </p:nvSpPr>
        <p:spPr/>
        <p:txBody>
          <a:bodyPr/>
          <a:lstStyle/>
          <a:p>
            <a:fld id="{473E68D0-65EF-5C44-9B78-FBDDAC4CA43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1F57E0B9-26A7-4ECC-9746-98C11DEDB197}" type="datetime1">
              <a:rPr lang="en-US" smtClean="0"/>
              <a:t>1/6/2016</a:t>
            </a:fld>
            <a:endParaRPr lang="en-US"/>
          </a:p>
        </p:txBody>
      </p:sp>
      <p:sp>
        <p:nvSpPr>
          <p:cNvPr id="5" name="Footer Placeholder 4"/>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6" name="Slide Number Placeholder 5"/>
          <p:cNvSpPr>
            <a:spLocks noGrp="1"/>
          </p:cNvSpPr>
          <p:nvPr>
            <p:ph type="sldNum" sz="quarter" idx="12"/>
          </p:nvPr>
        </p:nvSpPr>
        <p:spPr/>
        <p:txBody>
          <a:bodyPr/>
          <a:lstStyle/>
          <a:p>
            <a:fld id="{473E68D0-65EF-5C44-9B78-FBDDAC4CA430}"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10"/>
          </p:nvPr>
        </p:nvSpPr>
        <p:spPr/>
        <p:txBody>
          <a:bodyPr/>
          <a:lstStyle/>
          <a:p>
            <a:fld id="{F5B9E879-8404-42E0-B8E4-84A1E0224266}" type="datetime1">
              <a:rPr lang="en-US" smtClean="0"/>
              <a:t>1/6/2016</a:t>
            </a:fld>
            <a:endParaRPr lang="en-US"/>
          </a:p>
        </p:txBody>
      </p:sp>
      <p:sp>
        <p:nvSpPr>
          <p:cNvPr id="5" name="Footer Placeholder 4"/>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6" name="Slide Number Placeholder 5"/>
          <p:cNvSpPr>
            <a:spLocks noGrp="1"/>
          </p:cNvSpPr>
          <p:nvPr>
            <p:ph type="sldNum" sz="quarter" idx="12"/>
          </p:nvPr>
        </p:nvSpPr>
        <p:spPr/>
        <p:txBody>
          <a:bodyPr/>
          <a:lstStyle/>
          <a:p>
            <a:fld id="{473E68D0-65EF-5C44-9B78-FBDDAC4CA4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1927BE3F-A2B1-41F2-8ABA-8C9F2B380BD4}" type="datetime1">
              <a:rPr lang="en-US" smtClean="0"/>
              <a:t>1/6/2016</a:t>
            </a:fld>
            <a:endParaRPr lang="en-US"/>
          </a:p>
        </p:txBody>
      </p:sp>
      <p:sp>
        <p:nvSpPr>
          <p:cNvPr id="5" name="Footer Placeholder 4"/>
          <p:cNvSpPr>
            <a:spLocks noGrp="1"/>
          </p:cNvSpPr>
          <p:nvPr>
            <p:ph type="ftr" sz="quarter" idx="11"/>
          </p:nvPr>
        </p:nvSpPr>
        <p:spPr>
          <a:xfrm>
            <a:off x="5638800" y="6124401"/>
            <a:ext cx="2895600" cy="257810"/>
          </a:xfrm>
        </p:spPr>
        <p:txBody>
          <a:bodyPr/>
          <a:lstStyle/>
          <a:p>
            <a:r>
              <a:rPr lang="en-CA" smtClean="0"/>
              <a:t>Learning Goal (Begin with the End in Mind): I will know more about the nature versus nurture debate, pertaining to personality development.</a:t>
            </a: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CA"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CA"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F1036B2-985E-4689-83F3-F6D01C9B07B5}" type="datetime1">
              <a:rPr lang="en-US" smtClean="0"/>
              <a:t>1/6/2016</a:t>
            </a:fld>
            <a:endParaRPr lang="en-US"/>
          </a:p>
        </p:txBody>
      </p:sp>
      <p:sp>
        <p:nvSpPr>
          <p:cNvPr id="5" name="Footer Placeholder 4"/>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6" name="Slide Number Placeholder 5"/>
          <p:cNvSpPr>
            <a:spLocks noGrp="1"/>
          </p:cNvSpPr>
          <p:nvPr>
            <p:ph type="sldNum" sz="quarter" idx="12"/>
          </p:nvPr>
        </p:nvSpPr>
        <p:spPr/>
        <p:txBody>
          <a:bodyPr/>
          <a:lstStyle/>
          <a:p>
            <a:fld id="{473E68D0-65EF-5C44-9B78-FBDDAC4CA4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C2FEF8D3-56D5-4C47-BC84-53C2C6034ED0}" type="datetime1">
              <a:rPr lang="en-US" smtClean="0"/>
              <a:t>1/6/2016</a:t>
            </a:fld>
            <a:endParaRPr lang="en-US"/>
          </a:p>
        </p:txBody>
      </p:sp>
      <p:sp>
        <p:nvSpPr>
          <p:cNvPr id="6" name="Footer Placeholder 5"/>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7" name="Slide Number Placeholder 6"/>
          <p:cNvSpPr>
            <a:spLocks noGrp="1"/>
          </p:cNvSpPr>
          <p:nvPr>
            <p:ph type="sldNum" sz="quarter" idx="12"/>
          </p:nvPr>
        </p:nvSpPr>
        <p:spPr/>
        <p:txBody>
          <a:bodyPr/>
          <a:lstStyle/>
          <a:p>
            <a:fld id="{473E68D0-65EF-5C44-9B78-FBDDAC4CA4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7" name="Date Placeholder 6"/>
          <p:cNvSpPr>
            <a:spLocks noGrp="1"/>
          </p:cNvSpPr>
          <p:nvPr>
            <p:ph type="dt" sz="half" idx="10"/>
          </p:nvPr>
        </p:nvSpPr>
        <p:spPr/>
        <p:txBody>
          <a:bodyPr/>
          <a:lstStyle/>
          <a:p>
            <a:fld id="{E6C850E6-AA2E-448E-8728-CFDD400DE0EB}" type="datetime1">
              <a:rPr lang="en-US" smtClean="0"/>
              <a:t>1/6/2016</a:t>
            </a:fld>
            <a:endParaRPr lang="en-US"/>
          </a:p>
        </p:txBody>
      </p:sp>
      <p:sp>
        <p:nvSpPr>
          <p:cNvPr id="8" name="Footer Placeholder 7"/>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9" name="Slide Number Placeholder 8"/>
          <p:cNvSpPr>
            <a:spLocks noGrp="1"/>
          </p:cNvSpPr>
          <p:nvPr>
            <p:ph type="sldNum" sz="quarter" idx="12"/>
          </p:nvPr>
        </p:nvSpPr>
        <p:spPr/>
        <p:txBody>
          <a:bodyPr/>
          <a:lstStyle/>
          <a:p>
            <a:fld id="{473E68D0-65EF-5C44-9B78-FBDDAC4CA430}"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D449E431-97B3-46F3-A8BA-D26A999503CC}" type="datetime1">
              <a:rPr lang="en-US" smtClean="0"/>
              <a:t>1/6/2016</a:t>
            </a:fld>
            <a:endParaRPr lang="en-US"/>
          </a:p>
        </p:txBody>
      </p:sp>
      <p:sp>
        <p:nvSpPr>
          <p:cNvPr id="4" name="Footer Placeholder 3"/>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5" name="Slide Number Placeholder 4"/>
          <p:cNvSpPr>
            <a:spLocks noGrp="1"/>
          </p:cNvSpPr>
          <p:nvPr>
            <p:ph type="sldNum" sz="quarter" idx="12"/>
          </p:nvPr>
        </p:nvSpPr>
        <p:spPr/>
        <p:txBody>
          <a:bodyPr/>
          <a:lstStyle/>
          <a:p>
            <a:fld id="{473E68D0-65EF-5C44-9B78-FBDDAC4CA4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38BCDB9-46CA-41A3-BBB7-2DD618D01422}" type="datetime1">
              <a:rPr lang="en-US" smtClean="0"/>
              <a:t>1/6/2016</a:t>
            </a:fld>
            <a:endParaRPr lang="en-US"/>
          </a:p>
        </p:txBody>
      </p:sp>
      <p:sp>
        <p:nvSpPr>
          <p:cNvPr id="3" name="Footer Placeholder 2"/>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4" name="Slide Number Placeholder 3"/>
          <p:cNvSpPr>
            <a:spLocks noGrp="1"/>
          </p:cNvSpPr>
          <p:nvPr>
            <p:ph type="sldNum" sz="quarter" idx="12"/>
          </p:nvPr>
        </p:nvSpPr>
        <p:spPr/>
        <p:txBody>
          <a:bodyPr/>
          <a:lstStyle/>
          <a:p>
            <a:fld id="{473E68D0-65EF-5C44-9B78-FBDDAC4CA4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A6988F74-F9DF-4E62-87D7-13A4196772C8}" type="datetime1">
              <a:rPr lang="en-US" smtClean="0"/>
              <a:t>1/6/2016</a:t>
            </a:fld>
            <a:endParaRPr lang="en-US"/>
          </a:p>
        </p:txBody>
      </p:sp>
      <p:sp>
        <p:nvSpPr>
          <p:cNvPr id="6" name="Footer Placeholder 5"/>
          <p:cNvSpPr>
            <a:spLocks noGrp="1"/>
          </p:cNvSpPr>
          <p:nvPr>
            <p:ph type="ftr" sz="quarter" idx="11"/>
          </p:nvPr>
        </p:nvSpPr>
        <p:spPr/>
        <p:txBody>
          <a:bodyPr/>
          <a:lstStyle/>
          <a:p>
            <a:r>
              <a:rPr lang="en-CA" smtClean="0"/>
              <a:t>Learning Goal (Begin with the End in Mind): I will know more about the nature versus nurture debate, pertaining to personality development.</a:t>
            </a:r>
            <a:endParaRPr lang="en-US"/>
          </a:p>
        </p:txBody>
      </p:sp>
      <p:sp>
        <p:nvSpPr>
          <p:cNvPr id="7" name="Slide Number Placeholder 6"/>
          <p:cNvSpPr>
            <a:spLocks noGrp="1"/>
          </p:cNvSpPr>
          <p:nvPr>
            <p:ph type="sldNum" sz="quarter" idx="12"/>
          </p:nvPr>
        </p:nvSpPr>
        <p:spPr/>
        <p:txBody>
          <a:bodyPr/>
          <a:lstStyle/>
          <a:p>
            <a:fld id="{473E68D0-65EF-5C44-9B78-FBDDAC4CA4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CA"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0A7A7A34-7558-4BE3-843B-92D37B23D3AE}" type="datetime1">
              <a:rPr lang="en-US" smtClean="0"/>
              <a:t>1/6/2016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r>
              <a:rPr lang="en-CA" smtClean="0"/>
              <a:t>Learning Goal (Begin with the End in Mind): I will know more about the nature versus nurture debate, pertaining to personality development.</a:t>
            </a:r>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73E68D0-65EF-5C44-9B78-FBDDAC4CA43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sldNum="0"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fOlPK2P_G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youtube.com/watch?v=xtgnjRY_Z7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EhKa3_oHL8" TargetMode="External"/><Relationship Id="rId2" Type="http://schemas.openxmlformats.org/officeDocument/2006/relationships/hyperlink" Target="http://www.youtube.com/watch?v=qw3S35wGgT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youtube.com/watch?v=7OqwKfgLaeA"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www.youtube.com/watch?v=0BsLd4Y060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youtube.com/watch?v=gvnRGuILt4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446" y="1123950"/>
            <a:ext cx="7342188" cy="1924050"/>
          </a:xfrm>
        </p:spPr>
        <p:txBody>
          <a:bodyPr>
            <a:normAutofit fontScale="90000"/>
          </a:bodyPr>
          <a:lstStyle/>
          <a:p>
            <a:r>
              <a:rPr lang="en-US" dirty="0" smtClean="0"/>
              <a:t>Psychology &amp; Socialization: </a:t>
            </a:r>
            <a:br>
              <a:rPr lang="en-US" dirty="0" smtClean="0"/>
            </a:br>
            <a:r>
              <a:rPr lang="en-US" dirty="0" smtClean="0"/>
              <a:t>The Development of Self</a:t>
            </a:r>
            <a:endParaRPr lang="en-US" dirty="0"/>
          </a:p>
        </p:txBody>
      </p:sp>
      <p:sp>
        <p:nvSpPr>
          <p:cNvPr id="3" name="Subtitle 2"/>
          <p:cNvSpPr>
            <a:spLocks noGrp="1"/>
          </p:cNvSpPr>
          <p:nvPr>
            <p:ph type="subTitle" idx="1"/>
          </p:nvPr>
        </p:nvSpPr>
        <p:spPr>
          <a:xfrm>
            <a:off x="914400" y="3086390"/>
            <a:ext cx="7342188" cy="1752600"/>
          </a:xfrm>
        </p:spPr>
        <p:txBody>
          <a:bodyPr>
            <a:normAutofit/>
          </a:bodyPr>
          <a:lstStyle/>
          <a:p>
            <a:r>
              <a:rPr lang="en-US" sz="2800" dirty="0" smtClean="0"/>
              <a:t>Heredity versus Environment</a:t>
            </a:r>
          </a:p>
          <a:p>
            <a:r>
              <a:rPr lang="en-US" sz="2800" dirty="0" smtClean="0"/>
              <a:t>Twins  * Adoptions  *  IQ  *  Siblings Studies</a:t>
            </a:r>
          </a:p>
          <a:p>
            <a:endParaRPr lang="en-US" dirty="0"/>
          </a:p>
        </p:txBody>
      </p:sp>
      <p:grpSp>
        <p:nvGrpSpPr>
          <p:cNvPr id="10" name="Group 9"/>
          <p:cNvGrpSpPr/>
          <p:nvPr/>
        </p:nvGrpSpPr>
        <p:grpSpPr>
          <a:xfrm>
            <a:off x="4793053" y="4319597"/>
            <a:ext cx="3528107" cy="1662851"/>
            <a:chOff x="4679113" y="4199730"/>
            <a:chExt cx="3528107" cy="1662851"/>
          </a:xfrm>
        </p:grpSpPr>
        <p:pic>
          <p:nvPicPr>
            <p:cNvPr id="4" name="Picture 3"/>
            <p:cNvPicPr>
              <a:picLocks noChangeAspect="1"/>
            </p:cNvPicPr>
            <p:nvPr/>
          </p:nvPicPr>
          <p:blipFill>
            <a:blip r:embed="rId2"/>
            <a:srcRect b="14460"/>
            <a:stretch>
              <a:fillRect/>
            </a:stretch>
          </p:blipFill>
          <p:spPr>
            <a:xfrm flipH="1">
              <a:off x="4679113" y="4199730"/>
              <a:ext cx="1192824" cy="1625577"/>
            </a:xfrm>
            <a:prstGeom prst="rect">
              <a:avLst/>
            </a:prstGeom>
          </p:spPr>
        </p:pic>
        <p:pic>
          <p:nvPicPr>
            <p:cNvPr id="5" name="Picture 4"/>
            <p:cNvPicPr>
              <a:picLocks noChangeAspect="1"/>
            </p:cNvPicPr>
            <p:nvPr/>
          </p:nvPicPr>
          <p:blipFill>
            <a:blip r:embed="rId3"/>
            <a:srcRect r="10645"/>
            <a:stretch>
              <a:fillRect/>
            </a:stretch>
          </p:blipFill>
          <p:spPr>
            <a:xfrm>
              <a:off x="6915732" y="4199730"/>
              <a:ext cx="1291488" cy="1662851"/>
            </a:xfrm>
            <a:prstGeom prst="rect">
              <a:avLst/>
            </a:prstGeom>
          </p:spPr>
        </p:pic>
        <p:pic>
          <p:nvPicPr>
            <p:cNvPr id="6" name="Picture 5"/>
            <p:cNvPicPr>
              <a:picLocks noChangeAspect="1"/>
            </p:cNvPicPr>
            <p:nvPr/>
          </p:nvPicPr>
          <p:blipFill>
            <a:blip r:embed="rId4"/>
            <a:srcRect l="51998" r="12267" b="29914"/>
            <a:stretch>
              <a:fillRect/>
            </a:stretch>
          </p:blipFill>
          <p:spPr>
            <a:xfrm flipH="1">
              <a:off x="5871937" y="4199730"/>
              <a:ext cx="1043795" cy="1625577"/>
            </a:xfrm>
            <a:prstGeom prst="rect">
              <a:avLst/>
            </a:prstGeom>
          </p:spPr>
        </p:pic>
      </p:grpSp>
      <p:pic>
        <p:nvPicPr>
          <p:cNvPr id="8" name="Picture 7"/>
          <p:cNvPicPr>
            <a:picLocks noChangeAspect="1"/>
          </p:cNvPicPr>
          <p:nvPr/>
        </p:nvPicPr>
        <p:blipFill>
          <a:blip r:embed="rId5"/>
          <a:srcRect r="25831" b="26024"/>
          <a:stretch>
            <a:fillRect/>
          </a:stretch>
        </p:blipFill>
        <p:spPr>
          <a:xfrm>
            <a:off x="6580846" y="622122"/>
            <a:ext cx="1794124" cy="1568641"/>
          </a:xfrm>
          <a:prstGeom prst="rect">
            <a:avLst/>
          </a:prstGeom>
        </p:spPr>
      </p:pic>
      <p:pic>
        <p:nvPicPr>
          <p:cNvPr id="9" name="Picture 8"/>
          <p:cNvPicPr>
            <a:picLocks noChangeAspect="1"/>
          </p:cNvPicPr>
          <p:nvPr/>
        </p:nvPicPr>
        <p:blipFill>
          <a:blip r:embed="rId6"/>
          <a:stretch>
            <a:fillRect/>
          </a:stretch>
        </p:blipFill>
        <p:spPr>
          <a:xfrm>
            <a:off x="914400" y="4199730"/>
            <a:ext cx="1842141" cy="17827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76336"/>
            <a:ext cx="7772400" cy="1470025"/>
          </a:xfrm>
        </p:spPr>
        <p:txBody>
          <a:bodyPr>
            <a:normAutofit fontScale="90000"/>
          </a:bodyPr>
          <a:lstStyle/>
          <a:p>
            <a:pPr lvl="0"/>
            <a:r>
              <a:rPr lang="en-US" sz="4111" dirty="0" smtClean="0"/>
              <a:t>Does this prove that a genius </a:t>
            </a:r>
            <a:br>
              <a:rPr lang="en-US" sz="4111" dirty="0" smtClean="0"/>
            </a:br>
            <a:r>
              <a:rPr lang="en-US" sz="4111" dirty="0" smtClean="0"/>
              <a:t>can be made? What factors </a:t>
            </a:r>
            <a:br>
              <a:rPr lang="en-US" sz="4111" dirty="0" smtClean="0"/>
            </a:br>
            <a:r>
              <a:rPr lang="en-US" sz="4111" dirty="0" smtClean="0"/>
              <a:t>should we consider before coming </a:t>
            </a:r>
            <a:br>
              <a:rPr lang="en-US" sz="4111" dirty="0" smtClean="0"/>
            </a:br>
            <a:r>
              <a:rPr lang="en-US" sz="4111" dirty="0" smtClean="0"/>
              <a:t>to this conclusion?</a:t>
            </a:r>
            <a:r>
              <a:rPr lang="en-US" sz="2667" dirty="0" smtClean="0"/>
              <a:t/>
            </a:r>
            <a:br>
              <a:rPr lang="en-US" sz="2667" dirty="0" smtClean="0"/>
            </a:br>
            <a:r>
              <a:rPr lang="en-US" sz="2667" dirty="0" smtClean="0"/>
              <a:t/>
            </a:r>
            <a:br>
              <a:rPr lang="en-US" sz="2667" dirty="0" smtClean="0"/>
            </a:br>
            <a:r>
              <a:rPr lang="en-US" sz="2667" dirty="0" smtClean="0"/>
              <a:t/>
            </a:r>
            <a:br>
              <a:rPr lang="en-US" sz="2667" dirty="0" smtClean="0"/>
            </a:br>
            <a:r>
              <a:rPr lang="en-US" sz="3111" dirty="0" smtClean="0"/>
              <a:t>Talk to someone else for a moment and </a:t>
            </a:r>
            <a:br>
              <a:rPr lang="en-US" sz="3111" dirty="0" smtClean="0"/>
            </a:br>
            <a:r>
              <a:rPr lang="en-US" sz="3111" dirty="0" smtClean="0"/>
              <a:t>then write something please so you have something to look back on</a:t>
            </a:r>
            <a:r>
              <a:rPr lang="en-US" sz="3600" dirty="0" smtClean="0"/>
              <a:t/>
            </a:r>
            <a:br>
              <a:rPr lang="en-US" sz="3600" dirty="0" smtClean="0"/>
            </a:br>
            <a:r>
              <a:rPr lang="en-US" dirty="0" smtClean="0"/>
              <a:t/>
            </a:r>
            <a:br>
              <a:rPr lang="en-US" dirty="0" smtClean="0"/>
            </a:br>
            <a:endParaRPr lang="en-US" dirty="0"/>
          </a:p>
        </p:txBody>
      </p:sp>
      <p:sp>
        <p:nvSpPr>
          <p:cNvPr id="4" name="Footer Placeholder 6"/>
          <p:cNvSpPr>
            <a:spLocks noGrp="1"/>
          </p:cNvSpPr>
          <p:nvPr>
            <p:ph type="ftr" sz="quarter" idx="11"/>
          </p:nvPr>
        </p:nvSpPr>
        <p:spPr>
          <a:xfrm>
            <a:off x="272954" y="6420354"/>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Genie Wiley Story</a:t>
            </a:r>
            <a:endParaRPr lang="en-US" dirty="0"/>
          </a:p>
        </p:txBody>
      </p:sp>
      <p:sp>
        <p:nvSpPr>
          <p:cNvPr id="3" name="Content Placeholder 2"/>
          <p:cNvSpPr>
            <a:spLocks noGrp="1"/>
          </p:cNvSpPr>
          <p:nvPr>
            <p:ph idx="1"/>
          </p:nvPr>
        </p:nvSpPr>
        <p:spPr>
          <a:xfrm>
            <a:off x="457200" y="1600200"/>
            <a:ext cx="6054049" cy="4525963"/>
          </a:xfrm>
        </p:spPr>
        <p:txBody>
          <a:bodyPr>
            <a:noAutofit/>
          </a:bodyPr>
          <a:lstStyle/>
          <a:p>
            <a:r>
              <a:rPr lang="en-US" sz="2800" dirty="0" smtClean="0">
                <a:hlinkClick r:id="rId3"/>
              </a:rPr>
              <a:t>Genie </a:t>
            </a:r>
            <a:r>
              <a:rPr lang="en-US" sz="2800" dirty="0" smtClean="0"/>
              <a:t>(real name Susan) was found at the age of 13</a:t>
            </a:r>
          </a:p>
          <a:p>
            <a:r>
              <a:rPr lang="en-US" sz="2800" dirty="0" smtClean="0"/>
              <a:t>She had been raised since birth locked in a room, no one talked to her, she was neglected and abused</a:t>
            </a:r>
          </a:p>
          <a:p>
            <a:r>
              <a:rPr lang="en-US" sz="2800" dirty="0" smtClean="0"/>
              <a:t>She appeared developmentally delayed, and psychologists wondered if she was born this way or turned out this way due to neglect</a:t>
            </a:r>
            <a:endParaRPr lang="en-US" sz="2800" dirty="0"/>
          </a:p>
        </p:txBody>
      </p:sp>
      <p:pic>
        <p:nvPicPr>
          <p:cNvPr id="4" name="Picture 3"/>
          <p:cNvPicPr>
            <a:picLocks noChangeAspect="1"/>
          </p:cNvPicPr>
          <p:nvPr/>
        </p:nvPicPr>
        <p:blipFill>
          <a:blip r:embed="rId4"/>
          <a:stretch>
            <a:fillRect/>
          </a:stretch>
        </p:blipFill>
        <p:spPr>
          <a:xfrm>
            <a:off x="6347310" y="2127534"/>
            <a:ext cx="2311515" cy="3404067"/>
          </a:xfrm>
          <a:prstGeom prst="rect">
            <a:avLst/>
          </a:prstGeom>
        </p:spPr>
      </p:pic>
      <p:sp>
        <p:nvSpPr>
          <p:cNvPr id="6"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Wiley</a:t>
            </a:r>
            <a:endParaRPr lang="en-US" dirty="0"/>
          </a:p>
        </p:txBody>
      </p:sp>
      <p:sp>
        <p:nvSpPr>
          <p:cNvPr id="3" name="Content Placeholder 2"/>
          <p:cNvSpPr>
            <a:spLocks noGrp="1"/>
          </p:cNvSpPr>
          <p:nvPr>
            <p:ph idx="1"/>
          </p:nvPr>
        </p:nvSpPr>
        <p:spPr>
          <a:xfrm>
            <a:off x="457200" y="1600200"/>
            <a:ext cx="5160770" cy="4525963"/>
          </a:xfrm>
        </p:spPr>
        <p:txBody>
          <a:bodyPr>
            <a:normAutofit/>
          </a:bodyPr>
          <a:lstStyle/>
          <a:p>
            <a:r>
              <a:rPr lang="en-US" sz="2800" dirty="0" smtClean="0"/>
              <a:t>This is Genie’s brother John</a:t>
            </a:r>
          </a:p>
          <a:p>
            <a:r>
              <a:rPr lang="en-US" sz="2800" dirty="0" smtClean="0"/>
              <a:t>He lived in the same home </a:t>
            </a:r>
            <a:r>
              <a:rPr lang="en-US" sz="2800" dirty="0" smtClean="0"/>
              <a:t/>
            </a:r>
            <a:br>
              <a:rPr lang="en-US" sz="2800" dirty="0" smtClean="0"/>
            </a:br>
            <a:r>
              <a:rPr lang="en-US" sz="2800" dirty="0" smtClean="0"/>
              <a:t>but </a:t>
            </a:r>
            <a:r>
              <a:rPr lang="en-US" sz="2800" dirty="0" smtClean="0"/>
              <a:t>was less neglected by his parents</a:t>
            </a:r>
          </a:p>
        </p:txBody>
      </p:sp>
      <p:pic>
        <p:nvPicPr>
          <p:cNvPr id="4" name="Picture 3">
            <a:hlinkClick r:id="rId2"/>
          </p:cNvPr>
          <p:cNvPicPr>
            <a:picLocks noChangeAspect="1"/>
          </p:cNvPicPr>
          <p:nvPr/>
        </p:nvPicPr>
        <p:blipFill>
          <a:blip r:embed="rId3"/>
          <a:stretch>
            <a:fillRect/>
          </a:stretch>
        </p:blipFill>
        <p:spPr>
          <a:xfrm>
            <a:off x="5617970" y="1836961"/>
            <a:ext cx="2830510" cy="3842454"/>
          </a:xfrm>
          <a:prstGeom prst="rect">
            <a:avLst/>
          </a:prstGeom>
        </p:spPr>
      </p:pic>
      <p:sp>
        <p:nvSpPr>
          <p:cNvPr id="6"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2737" y="667871"/>
            <a:ext cx="7743663" cy="5772289"/>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ts val="2000"/>
              </a:spcBef>
              <a:spcAft>
                <a:spcPts val="0"/>
              </a:spcAft>
              <a:buClr>
                <a:schemeClr val="tx1">
                  <a:lumMod val="75000"/>
                  <a:lumOff val="25000"/>
                </a:schemeClr>
              </a:buClr>
              <a:buSzTx/>
              <a:buFont typeface="Arial" pitchFamily="34" charset="0"/>
              <a:buNone/>
              <a:tabLst/>
              <a:defRPr/>
            </a:pPr>
            <a:r>
              <a:rPr kumimoji="0" lang="en-US" sz="4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What does Genie’s story tell </a:t>
            </a:r>
            <a:br>
              <a:rPr kumimoji="0" lang="en-US" sz="4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r>
              <a:rPr kumimoji="0" lang="en-US" sz="4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us about heredity versus environment?  What factors are involved in this story?</a:t>
            </a:r>
          </a:p>
          <a:p>
            <a:pPr marL="342900" marR="0" lvl="0" indent="-342900" algn="ctr" defTabSz="914400" rtl="0" eaLnBrk="1" fontAlgn="auto" latinLnBrk="0" hangingPunct="1">
              <a:lnSpc>
                <a:spcPct val="100000"/>
              </a:lnSpc>
              <a:spcBef>
                <a:spcPts val="2000"/>
              </a:spcBef>
              <a:spcAft>
                <a:spcPts val="0"/>
              </a:spcAft>
              <a:buClr>
                <a:schemeClr val="tx1">
                  <a:lumMod val="75000"/>
                  <a:lumOff val="25000"/>
                </a:schemeClr>
              </a:buClr>
              <a:buSzTx/>
              <a:buFont typeface="Arial" pitchFamily="34" charset="0"/>
              <a:buNone/>
              <a:tabLst/>
              <a:defRPr/>
            </a:pPr>
            <a:endParaRPr kumimoji="0" lang="en-US" sz="4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lvl="0" indent="-342900" algn="ctr" defTabSz="914400">
              <a:spcBef>
                <a:spcPts val="2000"/>
              </a:spcBef>
              <a:buClr>
                <a:schemeClr val="tx1">
                  <a:lumMod val="75000"/>
                  <a:lumOff val="25000"/>
                </a:schemeClr>
              </a:buClr>
            </a:pPr>
            <a:r>
              <a:rPr lang="en-US" sz="3200" dirty="0" smtClean="0"/>
              <a:t>Talk to someone else for a moment and then write something please so you have something to look back on</a:t>
            </a:r>
            <a:endParaRPr kumimoji="0" lang="en-US" sz="40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ctr" defTabSz="914400" rtl="0" eaLnBrk="1" fontAlgn="auto" latinLnBrk="0" hangingPunct="1">
              <a:lnSpc>
                <a:spcPct val="100000"/>
              </a:lnSpc>
              <a:spcBef>
                <a:spcPts val="2000"/>
              </a:spcBef>
              <a:spcAft>
                <a:spcPts val="0"/>
              </a:spcAft>
              <a:buClr>
                <a:schemeClr val="tx1">
                  <a:lumMod val="75000"/>
                  <a:lumOff val="25000"/>
                </a:schemeClr>
              </a:buClr>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r>
            <a:b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br>
            <a:endPar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5" name="Footer Placeholder 6"/>
          <p:cNvSpPr>
            <a:spLocks noGrp="1"/>
          </p:cNvSpPr>
          <p:nvPr>
            <p:ph type="ftr" sz="quarter" idx="11"/>
          </p:nvPr>
        </p:nvSpPr>
        <p:spPr>
          <a:xfrm>
            <a:off x="272954" y="6420354"/>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can we </a:t>
            </a:r>
            <a:br>
              <a:rPr lang="en-US" dirty="0" smtClean="0"/>
            </a:br>
            <a:r>
              <a:rPr lang="en-US" dirty="0" smtClean="0"/>
              <a:t>sort this out?</a:t>
            </a:r>
            <a:endParaRPr lang="en-US" dirty="0"/>
          </a:p>
        </p:txBody>
      </p:sp>
      <p:sp>
        <p:nvSpPr>
          <p:cNvPr id="4" name="Footer Placeholder 6"/>
          <p:cNvSpPr>
            <a:spLocks noGrp="1"/>
          </p:cNvSpPr>
          <p:nvPr>
            <p:ph type="ftr" sz="quarter" idx="11"/>
          </p:nvPr>
        </p:nvSpPr>
        <p:spPr>
          <a:xfrm>
            <a:off x="272954" y="6420354"/>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 Studies</a:t>
            </a:r>
            <a:endParaRPr lang="en-US" dirty="0"/>
          </a:p>
        </p:txBody>
      </p:sp>
      <p:sp>
        <p:nvSpPr>
          <p:cNvPr id="3" name="Content Placeholder 2"/>
          <p:cNvSpPr>
            <a:spLocks noGrp="1"/>
          </p:cNvSpPr>
          <p:nvPr>
            <p:ph idx="1"/>
          </p:nvPr>
        </p:nvSpPr>
        <p:spPr>
          <a:xfrm>
            <a:off x="403390" y="1584007"/>
            <a:ext cx="8518638" cy="4983659"/>
          </a:xfrm>
        </p:spPr>
        <p:txBody>
          <a:bodyPr>
            <a:normAutofit lnSpcReduction="10000"/>
          </a:bodyPr>
          <a:lstStyle/>
          <a:p>
            <a:pPr>
              <a:buClr>
                <a:schemeClr val="accent1">
                  <a:lumMod val="75000"/>
                </a:schemeClr>
              </a:buClr>
            </a:pPr>
            <a:r>
              <a:rPr lang="en-US" sz="2500" dirty="0" smtClean="0"/>
              <a:t>twins are two people who are born in the same pregnancy—they can be identical or fraternal</a:t>
            </a:r>
          </a:p>
          <a:p>
            <a:pPr>
              <a:buClr>
                <a:schemeClr val="accent5">
                  <a:lumMod val="75000"/>
                </a:schemeClr>
              </a:buClr>
            </a:pPr>
            <a:r>
              <a:rPr lang="en-US" sz="2500" dirty="0" smtClean="0"/>
              <a:t>psychologists study both identical and fraternal twins to understand the influence of environment and heredity</a:t>
            </a:r>
          </a:p>
          <a:p>
            <a:r>
              <a:rPr lang="en-US" sz="2500" dirty="0" smtClean="0"/>
              <a:t>the theory for identical twins was that any difference could be explained to environmental factors (since </a:t>
            </a:r>
            <a:r>
              <a:rPr lang="en-US" sz="2500" dirty="0" smtClean="0"/>
              <a:t>identical</a:t>
            </a:r>
            <a:r>
              <a:rPr lang="en-US" sz="2500" dirty="0" smtClean="0"/>
              <a:t> </a:t>
            </a:r>
            <a:r>
              <a:rPr lang="en-US" sz="2500" dirty="0" smtClean="0"/>
              <a:t>twins have the same </a:t>
            </a:r>
            <a:r>
              <a:rPr lang="en-US" sz="2500" dirty="0" smtClean="0"/>
              <a:t>genes – one embryo literally splits into two)</a:t>
            </a:r>
            <a:endParaRPr lang="en-US" sz="2500" dirty="0" smtClean="0"/>
          </a:p>
          <a:p>
            <a:pPr lvl="1"/>
            <a:r>
              <a:rPr lang="en-US" sz="2500" dirty="0" smtClean="0"/>
              <a:t>however, new research shows that’s not the case—in female twins, each twin has two X chromosomes, and </a:t>
            </a:r>
            <a:br>
              <a:rPr lang="en-US" sz="2500" dirty="0" smtClean="0"/>
            </a:br>
            <a:r>
              <a:rPr lang="en-US" sz="2500" dirty="0" smtClean="0"/>
              <a:t>in females one chromosome is more dominant than the other (chances are, twin females have different dominant chromosomes, meaning they’re not genetically similar)</a:t>
            </a:r>
          </a:p>
          <a:p>
            <a:endParaRPr lang="en-US" dirty="0"/>
          </a:p>
        </p:txBody>
      </p:sp>
      <p:sp>
        <p:nvSpPr>
          <p:cNvPr id="5"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Twins Raised Apart</a:t>
            </a:r>
            <a:endParaRPr lang="en-US" dirty="0"/>
          </a:p>
        </p:txBody>
      </p:sp>
      <p:sp>
        <p:nvSpPr>
          <p:cNvPr id="3" name="Content Placeholder 2"/>
          <p:cNvSpPr>
            <a:spLocks noGrp="1"/>
          </p:cNvSpPr>
          <p:nvPr>
            <p:ph idx="1"/>
          </p:nvPr>
        </p:nvSpPr>
        <p:spPr>
          <a:xfrm>
            <a:off x="371104" y="1668088"/>
            <a:ext cx="8229600" cy="4525963"/>
          </a:xfrm>
        </p:spPr>
        <p:txBody>
          <a:bodyPr>
            <a:normAutofit/>
          </a:bodyPr>
          <a:lstStyle/>
          <a:p>
            <a:r>
              <a:rPr lang="en-US" sz="2800" dirty="0" smtClean="0"/>
              <a:t>twins that were raised apart are used to determine what aspects of personality are inherited (because they were raised in different environments, similarities could only be from genetics)</a:t>
            </a:r>
          </a:p>
          <a:p>
            <a:pPr lvl="1"/>
            <a:r>
              <a:rPr lang="en-US" sz="2800" dirty="0" smtClean="0"/>
              <a:t>in one example, the </a:t>
            </a:r>
            <a:r>
              <a:rPr lang="en-US" sz="2800" dirty="0" smtClean="0">
                <a:hlinkClick r:id="rId2"/>
              </a:rPr>
              <a:t>“Jim”</a:t>
            </a:r>
            <a:r>
              <a:rPr lang="en-US" sz="2800" dirty="0" smtClean="0"/>
              <a:t> twins had much in common—they both drove the same car, had the same interests, named their dog the same, married women of the same name, vacationed in the same places etc.</a:t>
            </a:r>
          </a:p>
          <a:p>
            <a:pPr lvl="1"/>
            <a:r>
              <a:rPr lang="en-US" sz="2800" dirty="0" smtClean="0">
                <a:hlinkClick r:id="rId3"/>
              </a:rPr>
              <a:t>Mark and Jerry</a:t>
            </a:r>
            <a:r>
              <a:rPr lang="en-US" sz="2800" dirty="0" smtClean="0"/>
              <a:t>, fire fighters</a:t>
            </a:r>
          </a:p>
          <a:p>
            <a:endParaRPr lang="en-US" dirty="0"/>
          </a:p>
        </p:txBody>
      </p:sp>
      <p:sp>
        <p:nvSpPr>
          <p:cNvPr id="5"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of Twin Studies</a:t>
            </a:r>
            <a:endParaRPr lang="en-US" dirty="0"/>
          </a:p>
        </p:txBody>
      </p:sp>
      <p:sp>
        <p:nvSpPr>
          <p:cNvPr id="3" name="Content Placeholder 2"/>
          <p:cNvSpPr>
            <a:spLocks noGrp="1"/>
          </p:cNvSpPr>
          <p:nvPr>
            <p:ph idx="1"/>
          </p:nvPr>
        </p:nvSpPr>
        <p:spPr>
          <a:xfrm>
            <a:off x="527358" y="1807994"/>
            <a:ext cx="8028746" cy="4257527"/>
          </a:xfrm>
        </p:spPr>
        <p:txBody>
          <a:bodyPr/>
          <a:lstStyle/>
          <a:p>
            <a:r>
              <a:rPr lang="en-US" sz="2800" dirty="0" smtClean="0"/>
              <a:t>there are limitations to twin studies—behaviour involves many genes, and it’s difficult for researchers to determine which behaviours have genetic tendencies</a:t>
            </a:r>
          </a:p>
          <a:p>
            <a:pPr lvl="1"/>
            <a:r>
              <a:rPr lang="en-US" sz="2800" dirty="0" smtClean="0"/>
              <a:t>research shows that some characteristics are more likely to be inherited—height, weight, shyness</a:t>
            </a:r>
            <a:r>
              <a:rPr lang="en-US" sz="1800" dirty="0" smtClean="0"/>
              <a:t>~</a:t>
            </a:r>
          </a:p>
          <a:p>
            <a:pPr>
              <a:buNone/>
            </a:pPr>
            <a:endParaRPr lang="en-US" dirty="0" smtClean="0"/>
          </a:p>
        </p:txBody>
      </p:sp>
      <p:sp>
        <p:nvSpPr>
          <p:cNvPr id="5" name="Footer Placeholder 6"/>
          <p:cNvSpPr>
            <a:spLocks noGrp="1"/>
          </p:cNvSpPr>
          <p:nvPr>
            <p:ph type="ftr" sz="quarter" idx="11"/>
          </p:nvPr>
        </p:nvSpPr>
        <p:spPr>
          <a:xfrm>
            <a:off x="272954" y="6275976"/>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&amp; Genetics </a:t>
            </a:r>
            <a:endParaRPr lang="en-US" dirty="0"/>
          </a:p>
        </p:txBody>
      </p:sp>
      <p:sp>
        <p:nvSpPr>
          <p:cNvPr id="3" name="Content Placeholder 2"/>
          <p:cNvSpPr>
            <a:spLocks noGrp="1"/>
          </p:cNvSpPr>
          <p:nvPr>
            <p:ph idx="1"/>
          </p:nvPr>
        </p:nvSpPr>
        <p:spPr>
          <a:xfrm>
            <a:off x="360342" y="1667460"/>
            <a:ext cx="8454060" cy="5050634"/>
          </a:xfrm>
        </p:spPr>
        <p:txBody>
          <a:bodyPr>
            <a:normAutofit/>
          </a:bodyPr>
          <a:lstStyle/>
          <a:p>
            <a:pPr>
              <a:buClr>
                <a:srgbClr val="000090"/>
              </a:buClr>
            </a:pPr>
            <a:r>
              <a:rPr lang="en-US" sz="2700" dirty="0" smtClean="0">
                <a:solidFill>
                  <a:srgbClr val="7C8F97"/>
                </a:solidFill>
              </a:rPr>
              <a:t>twins tend to have the same IQs</a:t>
            </a:r>
            <a:r>
              <a:rPr lang="en-US" sz="2700" dirty="0" smtClean="0"/>
              <a:t>—but it’s hard to tell if their intelligence level is due to environment or genetics because twins have the same genetics and are raised in the same environment typically (the same house) </a:t>
            </a:r>
            <a:r>
              <a:rPr lang="en-US" sz="2700" dirty="0" smtClean="0">
                <a:solidFill>
                  <a:schemeClr val="bg2"/>
                </a:solidFill>
              </a:rPr>
              <a:t>however, twins who were raised apart still have similar IQs </a:t>
            </a:r>
            <a:r>
              <a:rPr lang="en-US" sz="2700" dirty="0" smtClean="0"/>
              <a:t>(higher when raised together though)</a:t>
            </a:r>
          </a:p>
          <a:p>
            <a:r>
              <a:rPr lang="en-US" sz="2700" dirty="0" smtClean="0">
                <a:solidFill>
                  <a:srgbClr val="7C8F97"/>
                </a:solidFill>
              </a:rPr>
              <a:t>adoptive children have more similar IQs with their biological parents </a:t>
            </a:r>
            <a:r>
              <a:rPr lang="en-US" sz="2700" dirty="0" smtClean="0"/>
              <a:t>than with their adoptive parents</a:t>
            </a:r>
          </a:p>
          <a:p>
            <a:r>
              <a:rPr lang="en-US" sz="2700" dirty="0" smtClean="0"/>
              <a:t>this tells us that </a:t>
            </a:r>
            <a:r>
              <a:rPr lang="en-US" sz="2700" dirty="0" smtClean="0">
                <a:solidFill>
                  <a:srgbClr val="7C8F97"/>
                </a:solidFill>
              </a:rPr>
              <a:t>genetics may play a big role</a:t>
            </a:r>
          </a:p>
          <a:p>
            <a:endParaRPr lang="en-US" dirty="0"/>
          </a:p>
        </p:txBody>
      </p:sp>
      <p:sp>
        <p:nvSpPr>
          <p:cNvPr id="5"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IQ  &amp; Environment</a:t>
            </a:r>
            <a:endParaRPr lang="en-US" dirty="0"/>
          </a:p>
        </p:txBody>
      </p:sp>
      <p:sp>
        <p:nvSpPr>
          <p:cNvPr id="3" name="Content Placeholder 2"/>
          <p:cNvSpPr>
            <a:spLocks noGrp="1"/>
          </p:cNvSpPr>
          <p:nvPr>
            <p:ph idx="1"/>
          </p:nvPr>
        </p:nvSpPr>
        <p:spPr>
          <a:xfrm>
            <a:off x="457200" y="1797232"/>
            <a:ext cx="8229600" cy="5620355"/>
          </a:xfrm>
        </p:spPr>
        <p:txBody>
          <a:bodyPr>
            <a:normAutofit/>
          </a:bodyPr>
          <a:lstStyle/>
          <a:p>
            <a:r>
              <a:rPr lang="en-US" sz="2800" dirty="0" smtClean="0"/>
              <a:t>environmental influences can affect IQ scores—</a:t>
            </a:r>
            <a:br>
              <a:rPr lang="en-US" sz="2800" dirty="0" smtClean="0"/>
            </a:br>
            <a:r>
              <a:rPr lang="en-US" sz="2800" dirty="0" smtClean="0"/>
              <a:t>improved schooling, housing, &amp; nutrition in the USA, have impacted IQ scores positively, and since the genetics haven’t changed, it must mean that the environment Americans are being raised in are better (high quality homes, smaller family sizes, nutrition)</a:t>
            </a:r>
          </a:p>
          <a:p>
            <a:r>
              <a:rPr lang="en-US" sz="2800" dirty="0" smtClean="0">
                <a:solidFill>
                  <a:srgbClr val="7C8F97"/>
                </a:solidFill>
              </a:rPr>
              <a:t>also, twins raised together have much more similar IQs than twins raised apart (meaning environment is a big influence)</a:t>
            </a:r>
          </a:p>
          <a:p>
            <a:endParaRPr lang="en-US" dirty="0"/>
          </a:p>
        </p:txBody>
      </p:sp>
      <p:sp>
        <p:nvSpPr>
          <p:cNvPr id="5"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482" y="1025407"/>
            <a:ext cx="7278707" cy="1814990"/>
          </a:xfrm>
        </p:spPr>
        <p:txBody>
          <a:bodyPr>
            <a:normAutofit fontScale="90000"/>
          </a:bodyPr>
          <a:lstStyle/>
          <a:p>
            <a:r>
              <a:rPr lang="en-US" sz="4000" dirty="0" smtClean="0"/>
              <a:t>How do we become who we are? </a:t>
            </a:r>
            <a:br>
              <a:rPr lang="en-US" sz="4000" dirty="0" smtClean="0"/>
            </a:br>
            <a:r>
              <a:rPr lang="en-US" sz="4000" dirty="0" smtClean="0"/>
              <a:t>Is our personality within us at birth </a:t>
            </a:r>
            <a:br>
              <a:rPr lang="en-US" sz="4000" dirty="0" smtClean="0"/>
            </a:br>
            <a:r>
              <a:rPr lang="en-US" sz="4000" dirty="0" smtClean="0"/>
              <a:t>or shaped by the people in our lives?</a:t>
            </a:r>
            <a:endParaRPr lang="en-US" sz="4000" dirty="0"/>
          </a:p>
        </p:txBody>
      </p:sp>
      <p:pic>
        <p:nvPicPr>
          <p:cNvPr id="4" name="Picture 3"/>
          <p:cNvPicPr>
            <a:picLocks noChangeAspect="1"/>
          </p:cNvPicPr>
          <p:nvPr/>
        </p:nvPicPr>
        <p:blipFill>
          <a:blip r:embed="rId2"/>
          <a:stretch>
            <a:fillRect/>
          </a:stretch>
        </p:blipFill>
        <p:spPr>
          <a:xfrm>
            <a:off x="2862401" y="3388596"/>
            <a:ext cx="3194203" cy="212414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my siblings?</a:t>
            </a:r>
            <a:endParaRPr lang="en-US" dirty="0"/>
          </a:p>
        </p:txBody>
      </p:sp>
      <p:pic>
        <p:nvPicPr>
          <p:cNvPr id="4" name="Picture 3"/>
          <p:cNvPicPr>
            <a:picLocks noChangeAspect="1"/>
          </p:cNvPicPr>
          <p:nvPr/>
        </p:nvPicPr>
        <p:blipFill>
          <a:blip r:embed="rId2"/>
          <a:stretch>
            <a:fillRect/>
          </a:stretch>
        </p:blipFill>
        <p:spPr>
          <a:xfrm>
            <a:off x="3847314" y="2194340"/>
            <a:ext cx="1815663" cy="3966622"/>
          </a:xfrm>
          <a:prstGeom prst="rect">
            <a:avLst/>
          </a:prstGeom>
        </p:spPr>
      </p:pic>
      <p:pic>
        <p:nvPicPr>
          <p:cNvPr id="5" name="Picture 4"/>
          <p:cNvPicPr>
            <a:picLocks noChangeAspect="1"/>
          </p:cNvPicPr>
          <p:nvPr/>
        </p:nvPicPr>
        <p:blipFill>
          <a:blip r:embed="rId3"/>
          <a:stretch>
            <a:fillRect/>
          </a:stretch>
        </p:blipFill>
        <p:spPr>
          <a:xfrm>
            <a:off x="6669226" y="1824318"/>
            <a:ext cx="1935545" cy="3535981"/>
          </a:xfrm>
          <a:prstGeom prst="rect">
            <a:avLst/>
          </a:prstGeom>
        </p:spPr>
      </p:pic>
      <p:pic>
        <p:nvPicPr>
          <p:cNvPr id="6" name="Picture 5"/>
          <p:cNvPicPr>
            <a:picLocks noChangeAspect="1"/>
          </p:cNvPicPr>
          <p:nvPr/>
        </p:nvPicPr>
        <p:blipFill>
          <a:blip r:embed="rId4"/>
          <a:stretch>
            <a:fillRect/>
          </a:stretch>
        </p:blipFill>
        <p:spPr>
          <a:xfrm>
            <a:off x="461596" y="1878128"/>
            <a:ext cx="2387600" cy="3200400"/>
          </a:xfrm>
          <a:prstGeom prst="rect">
            <a:avLst/>
          </a:prstGeom>
        </p:spPr>
      </p:pic>
      <p:sp>
        <p:nvSpPr>
          <p:cNvPr id="7" name="TextBox 6"/>
          <p:cNvSpPr txBox="1"/>
          <p:nvPr/>
        </p:nvSpPr>
        <p:spPr>
          <a:xfrm>
            <a:off x="461596" y="5360299"/>
            <a:ext cx="3122282" cy="523220"/>
          </a:xfrm>
          <a:prstGeom prst="rect">
            <a:avLst/>
          </a:prstGeom>
          <a:noFill/>
        </p:spPr>
        <p:txBody>
          <a:bodyPr wrap="square" rtlCol="0">
            <a:spAutoFit/>
          </a:bodyPr>
          <a:lstStyle/>
          <a:p>
            <a:r>
              <a:rPr lang="en-US" sz="2800" dirty="0" smtClean="0"/>
              <a:t>We’re so different!</a:t>
            </a:r>
            <a:endParaRPr lang="en-US" sz="2800" dirty="0"/>
          </a:p>
        </p:txBody>
      </p:sp>
      <p:sp>
        <p:nvSpPr>
          <p:cNvPr id="8"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Siblings Similar but Different!</a:t>
            </a:r>
            <a:endParaRPr lang="en-US" dirty="0"/>
          </a:p>
        </p:txBody>
      </p:sp>
      <p:sp>
        <p:nvSpPr>
          <p:cNvPr id="3" name="Content Placeholder 2"/>
          <p:cNvSpPr>
            <a:spLocks noGrp="1"/>
          </p:cNvSpPr>
          <p:nvPr>
            <p:ph idx="1"/>
          </p:nvPr>
        </p:nvSpPr>
        <p:spPr>
          <a:xfrm>
            <a:off x="263477" y="1754184"/>
            <a:ext cx="8647786" cy="5257800"/>
          </a:xfrm>
        </p:spPr>
        <p:txBody>
          <a:bodyPr>
            <a:normAutofit/>
          </a:bodyPr>
          <a:lstStyle/>
          <a:p>
            <a:r>
              <a:rPr lang="en-US" dirty="0" smtClean="0"/>
              <a:t>If you have the same parents and grow up in the same house, how can you be so different?</a:t>
            </a:r>
          </a:p>
          <a:p>
            <a:r>
              <a:rPr lang="en-US" dirty="0" smtClean="0"/>
              <a:t>Using twin and adoption studies we see that genetics account for approximately  50% of differences in traits such as extroversion and emotional instability</a:t>
            </a:r>
          </a:p>
          <a:p>
            <a:r>
              <a:rPr lang="en-US" dirty="0" smtClean="0"/>
              <a:t>However, psychologists believe that the other 50% can be explained by the fact that </a:t>
            </a:r>
            <a:r>
              <a:rPr lang="en-US" smtClean="0"/>
              <a:t>even though </a:t>
            </a:r>
            <a:r>
              <a:rPr lang="en-US" dirty="0" smtClean="0"/>
              <a:t>they are potentially genetically similar and grow up in the same home, they have unique experiences outside the home and even with their parents, each impacted by interactions and personalities</a:t>
            </a:r>
            <a:endParaRPr lang="en-US" dirty="0"/>
          </a:p>
        </p:txBody>
      </p:sp>
      <p:sp>
        <p:nvSpPr>
          <p:cNvPr id="5" name="Footer Placeholder 6"/>
          <p:cNvSpPr>
            <a:spLocks noGrp="1"/>
          </p:cNvSpPr>
          <p:nvPr>
            <p:ph type="ftr" sz="quarter" idx="11"/>
          </p:nvPr>
        </p:nvSpPr>
        <p:spPr>
          <a:xfrm>
            <a:off x="272954" y="6275976"/>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951" y="31858"/>
            <a:ext cx="7687344" cy="3035271"/>
          </a:xfrm>
        </p:spPr>
        <p:txBody>
          <a:bodyPr>
            <a:normAutofit/>
          </a:bodyPr>
          <a:lstStyle/>
          <a:p>
            <a:r>
              <a:rPr lang="en-US" sz="4800" dirty="0" smtClean="0"/>
              <a:t>Pardon my language, but what makes an A#@ H--- an A#@ H--- ?</a:t>
            </a:r>
            <a:endParaRPr lang="en-US" sz="4800" dirty="0"/>
          </a:p>
        </p:txBody>
      </p:sp>
      <p:pic>
        <p:nvPicPr>
          <p:cNvPr id="3" name="Picture 2"/>
          <p:cNvPicPr>
            <a:picLocks noChangeAspect="1"/>
          </p:cNvPicPr>
          <p:nvPr/>
        </p:nvPicPr>
        <p:blipFill>
          <a:blip r:embed="rId2"/>
          <a:srcRect l="8759" t="4796" r="5596" b="6077"/>
          <a:stretch>
            <a:fillRect/>
          </a:stretch>
        </p:blipFill>
        <p:spPr>
          <a:xfrm>
            <a:off x="664272" y="3280632"/>
            <a:ext cx="2101663" cy="2187098"/>
          </a:xfrm>
          <a:prstGeom prst="rect">
            <a:avLst/>
          </a:prstGeom>
        </p:spPr>
      </p:pic>
      <p:pic>
        <p:nvPicPr>
          <p:cNvPr id="5" name="Picture 4"/>
          <p:cNvPicPr>
            <a:picLocks noChangeAspect="1"/>
          </p:cNvPicPr>
          <p:nvPr/>
        </p:nvPicPr>
        <p:blipFill>
          <a:blip r:embed="rId3"/>
          <a:stretch>
            <a:fillRect/>
          </a:stretch>
        </p:blipFill>
        <p:spPr>
          <a:xfrm>
            <a:off x="5919324" y="3147960"/>
            <a:ext cx="2521755" cy="2082308"/>
          </a:xfrm>
          <a:prstGeom prst="rect">
            <a:avLst/>
          </a:prstGeom>
        </p:spPr>
      </p:pic>
      <p:pic>
        <p:nvPicPr>
          <p:cNvPr id="6" name="Picture 5"/>
          <p:cNvPicPr>
            <a:picLocks noChangeAspect="1"/>
          </p:cNvPicPr>
          <p:nvPr/>
        </p:nvPicPr>
        <p:blipFill>
          <a:blip r:embed="rId4"/>
          <a:stretch>
            <a:fillRect/>
          </a:stretch>
        </p:blipFill>
        <p:spPr>
          <a:xfrm>
            <a:off x="2876789" y="3901177"/>
            <a:ext cx="2965908" cy="2163136"/>
          </a:xfrm>
          <a:prstGeom prst="rect">
            <a:avLst/>
          </a:prstGeom>
        </p:spPr>
      </p:pic>
      <p:sp>
        <p:nvSpPr>
          <p:cNvPr id="7" name="Footer Placeholder 6"/>
          <p:cNvSpPr>
            <a:spLocks noGrp="1"/>
          </p:cNvSpPr>
          <p:nvPr>
            <p:ph type="ftr" sz="quarter" idx="11"/>
          </p:nvPr>
        </p:nvSpPr>
        <p:spPr>
          <a:xfrm>
            <a:off x="272954" y="6420354"/>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141" y="0"/>
            <a:ext cx="7135466" cy="3035271"/>
          </a:xfrm>
        </p:spPr>
        <p:txBody>
          <a:bodyPr>
            <a:normAutofit/>
          </a:bodyPr>
          <a:lstStyle/>
          <a:p>
            <a:r>
              <a:rPr lang="en-US" sz="4800" dirty="0" smtClean="0"/>
              <a:t>Conversely, what makes </a:t>
            </a:r>
            <a:br>
              <a:rPr lang="en-US" sz="4800" dirty="0" smtClean="0"/>
            </a:br>
            <a:r>
              <a:rPr lang="en-US" sz="4800" dirty="0" smtClean="0"/>
              <a:t>a grounded, successful person?</a:t>
            </a:r>
            <a:endParaRPr lang="en-US" sz="4800" dirty="0"/>
          </a:p>
        </p:txBody>
      </p:sp>
      <p:pic>
        <p:nvPicPr>
          <p:cNvPr id="6" name="Picture 5"/>
          <p:cNvPicPr>
            <a:picLocks noChangeAspect="1"/>
          </p:cNvPicPr>
          <p:nvPr/>
        </p:nvPicPr>
        <p:blipFill>
          <a:blip r:embed="rId2"/>
          <a:stretch>
            <a:fillRect/>
          </a:stretch>
        </p:blipFill>
        <p:spPr>
          <a:xfrm>
            <a:off x="762058" y="3234801"/>
            <a:ext cx="2294462" cy="2294462"/>
          </a:xfrm>
          <a:prstGeom prst="rect">
            <a:avLst/>
          </a:prstGeom>
        </p:spPr>
      </p:pic>
      <p:pic>
        <p:nvPicPr>
          <p:cNvPr id="7" name="Picture 6"/>
          <p:cNvPicPr>
            <a:picLocks noChangeAspect="1"/>
          </p:cNvPicPr>
          <p:nvPr/>
        </p:nvPicPr>
        <p:blipFill>
          <a:blip r:embed="rId3"/>
          <a:srcRect b="9322"/>
          <a:stretch>
            <a:fillRect/>
          </a:stretch>
        </p:blipFill>
        <p:spPr>
          <a:xfrm>
            <a:off x="6167160" y="3181138"/>
            <a:ext cx="2270016" cy="2533414"/>
          </a:xfrm>
          <a:prstGeom prst="rect">
            <a:avLst/>
          </a:prstGeom>
        </p:spPr>
      </p:pic>
      <p:pic>
        <p:nvPicPr>
          <p:cNvPr id="8" name="Picture 7"/>
          <p:cNvPicPr>
            <a:picLocks noChangeAspect="1"/>
          </p:cNvPicPr>
          <p:nvPr/>
        </p:nvPicPr>
        <p:blipFill>
          <a:blip r:embed="rId4"/>
          <a:stretch>
            <a:fillRect/>
          </a:stretch>
        </p:blipFill>
        <p:spPr>
          <a:xfrm>
            <a:off x="3224567" y="3841987"/>
            <a:ext cx="2781157" cy="2089918"/>
          </a:xfrm>
          <a:prstGeom prst="rect">
            <a:avLst/>
          </a:prstGeom>
        </p:spPr>
      </p:pic>
      <p:sp>
        <p:nvSpPr>
          <p:cNvPr id="9" name="Footer Placeholder 6"/>
          <p:cNvSpPr>
            <a:spLocks noGrp="1"/>
          </p:cNvSpPr>
          <p:nvPr>
            <p:ph type="ftr" sz="quarter" idx="11"/>
          </p:nvPr>
        </p:nvSpPr>
        <p:spPr>
          <a:xfrm>
            <a:off x="272954" y="6420354"/>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8804"/>
            <a:ext cx="7342188" cy="1924050"/>
          </a:xfrm>
        </p:spPr>
        <p:txBody>
          <a:bodyPr>
            <a:normAutofit fontScale="90000"/>
          </a:bodyPr>
          <a:lstStyle/>
          <a:p>
            <a:r>
              <a:rPr lang="en-US" dirty="0" smtClean="0"/>
              <a:t>Is it our genetic makeup or our social environment?</a:t>
            </a:r>
            <a:endParaRPr lang="en-US" dirty="0"/>
          </a:p>
        </p:txBody>
      </p:sp>
      <p:sp>
        <p:nvSpPr>
          <p:cNvPr id="3" name="Subtitle 2"/>
          <p:cNvSpPr>
            <a:spLocks noGrp="1"/>
          </p:cNvSpPr>
          <p:nvPr>
            <p:ph type="subTitle" idx="1"/>
          </p:nvPr>
        </p:nvSpPr>
        <p:spPr>
          <a:xfrm>
            <a:off x="914400" y="3063092"/>
            <a:ext cx="7342188" cy="1752600"/>
          </a:xfrm>
        </p:spPr>
        <p:txBody>
          <a:bodyPr>
            <a:noAutofit/>
          </a:bodyPr>
          <a:lstStyle/>
          <a:p>
            <a:r>
              <a:rPr lang="en-US" sz="3400" dirty="0" smtClean="0"/>
              <a:t>Nature versus Nurture</a:t>
            </a:r>
          </a:p>
          <a:p>
            <a:r>
              <a:rPr lang="en-US" sz="3400" dirty="0" smtClean="0"/>
              <a:t>Heredity versus Environment</a:t>
            </a:r>
            <a:endParaRPr lang="en-US" sz="3400" dirty="0"/>
          </a:p>
        </p:txBody>
      </p:sp>
      <p:pic>
        <p:nvPicPr>
          <p:cNvPr id="4" name="Picture 3">
            <a:hlinkClick r:id="rId2"/>
          </p:cNvPr>
          <p:cNvPicPr>
            <a:picLocks noChangeAspect="1"/>
          </p:cNvPicPr>
          <p:nvPr/>
        </p:nvPicPr>
        <p:blipFill>
          <a:blip r:embed="rId3"/>
          <a:stretch>
            <a:fillRect/>
          </a:stretch>
        </p:blipFill>
        <p:spPr>
          <a:xfrm>
            <a:off x="5349082" y="4276090"/>
            <a:ext cx="1728411" cy="1704842"/>
          </a:xfrm>
          <a:prstGeom prst="rect">
            <a:avLst/>
          </a:prstGeom>
        </p:spPr>
      </p:pic>
      <p:pic>
        <p:nvPicPr>
          <p:cNvPr id="5" name="Picture 4">
            <a:hlinkClick r:id="rId4"/>
          </p:cNvPr>
          <p:cNvPicPr>
            <a:picLocks noChangeAspect="1"/>
          </p:cNvPicPr>
          <p:nvPr/>
        </p:nvPicPr>
        <p:blipFill>
          <a:blip r:embed="rId5"/>
          <a:stretch>
            <a:fillRect/>
          </a:stretch>
        </p:blipFill>
        <p:spPr>
          <a:xfrm>
            <a:off x="1949116" y="4274392"/>
            <a:ext cx="1541134" cy="1732235"/>
          </a:xfrm>
          <a:prstGeom prst="rect">
            <a:avLst/>
          </a:prstGeom>
        </p:spPr>
      </p:pic>
      <p:sp>
        <p:nvSpPr>
          <p:cNvPr id="7" name="Footer Placeholder 6"/>
          <p:cNvSpPr>
            <a:spLocks noGrp="1"/>
          </p:cNvSpPr>
          <p:nvPr>
            <p:ph type="ftr" sz="quarter" idx="11"/>
          </p:nvPr>
        </p:nvSpPr>
        <p:spPr>
          <a:xfrm>
            <a:off x="272954" y="6420354"/>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828" y="1123950"/>
            <a:ext cx="7342188" cy="1924050"/>
          </a:xfrm>
        </p:spPr>
        <p:txBody>
          <a:bodyPr/>
          <a:lstStyle/>
          <a:p>
            <a:r>
              <a:rPr lang="en-US" dirty="0" smtClean="0"/>
              <a:t> work sheet</a:t>
            </a:r>
            <a:endParaRPr lang="en-US" dirty="0"/>
          </a:p>
        </p:txBody>
      </p:sp>
      <p:sp>
        <p:nvSpPr>
          <p:cNvPr id="4" name="Footer Placeholder 6"/>
          <p:cNvSpPr>
            <a:spLocks noGrp="1"/>
          </p:cNvSpPr>
          <p:nvPr>
            <p:ph type="ftr" sz="quarter" idx="11"/>
          </p:nvPr>
        </p:nvSpPr>
        <p:spPr>
          <a:xfrm>
            <a:off x="272954" y="6420354"/>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a:t>
            </a:r>
            <a:endParaRPr lang="en-US" dirty="0"/>
          </a:p>
        </p:txBody>
      </p:sp>
      <p:sp>
        <p:nvSpPr>
          <p:cNvPr id="3" name="Content Placeholder 2"/>
          <p:cNvSpPr>
            <a:spLocks noGrp="1"/>
          </p:cNvSpPr>
          <p:nvPr>
            <p:ph idx="1"/>
          </p:nvPr>
        </p:nvSpPr>
        <p:spPr>
          <a:xfrm>
            <a:off x="394280" y="1818755"/>
            <a:ext cx="8280211" cy="4412365"/>
          </a:xfrm>
        </p:spPr>
        <p:txBody>
          <a:bodyPr>
            <a:normAutofit lnSpcReduction="10000"/>
          </a:bodyPr>
          <a:lstStyle/>
          <a:p>
            <a:r>
              <a:rPr lang="en-US" sz="3200" dirty="0" smtClean="0"/>
              <a:t>Heredity refers to physical characteristics and aspects of your personality and behaviour that are part of your genetic structure</a:t>
            </a:r>
          </a:p>
          <a:p>
            <a:r>
              <a:rPr lang="en-US" sz="3200" dirty="0" smtClean="0"/>
              <a:t>We inherit these from our biological relatives</a:t>
            </a:r>
          </a:p>
          <a:p>
            <a:endParaRPr lang="en-US" dirty="0" smtClean="0"/>
          </a:p>
          <a:p>
            <a:pPr algn="r">
              <a:buNone/>
            </a:pPr>
            <a:r>
              <a:rPr lang="en-US" sz="3000" i="1" dirty="0" smtClean="0"/>
              <a:t>If both your parents are left handed </a:t>
            </a:r>
            <a:br>
              <a:rPr lang="en-US" sz="3000" i="1" dirty="0" smtClean="0"/>
            </a:br>
            <a:r>
              <a:rPr lang="en-US" sz="3000" i="1" dirty="0" smtClean="0"/>
              <a:t>you are more likely to be</a:t>
            </a:r>
          </a:p>
          <a:p>
            <a:pPr algn="r"/>
            <a:endParaRPr lang="en-US" dirty="0"/>
          </a:p>
        </p:txBody>
      </p:sp>
      <p:sp>
        <p:nvSpPr>
          <p:cNvPr id="5" name="Footer Placeholder 6"/>
          <p:cNvSpPr>
            <a:spLocks noGrp="1"/>
          </p:cNvSpPr>
          <p:nvPr>
            <p:ph type="ftr" sz="quarter" idx="11"/>
          </p:nvPr>
        </p:nvSpPr>
        <p:spPr>
          <a:xfrm>
            <a:off x="272954" y="6260072"/>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a:xfrm>
            <a:off x="355159" y="1829517"/>
            <a:ext cx="8394667" cy="4236004"/>
          </a:xfrm>
        </p:spPr>
        <p:txBody>
          <a:bodyPr>
            <a:normAutofit/>
          </a:bodyPr>
          <a:lstStyle/>
          <a:p>
            <a:r>
              <a:rPr lang="en-US" sz="3500" dirty="0" smtClean="0"/>
              <a:t>Many factors in our environment can influence our development as well</a:t>
            </a:r>
          </a:p>
          <a:p>
            <a:r>
              <a:rPr lang="en-US" sz="3500" dirty="0" smtClean="0"/>
              <a:t>Family, peers, socioeconomic background, culture, birth order, level of education, type of education and so on</a:t>
            </a:r>
            <a:endParaRPr lang="en-US" sz="3500" dirty="0"/>
          </a:p>
        </p:txBody>
      </p:sp>
      <p:sp>
        <p:nvSpPr>
          <p:cNvPr id="5"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60350"/>
            <a:ext cx="7345362" cy="1339850"/>
          </a:xfrm>
        </p:spPr>
        <p:txBody>
          <a:bodyPr/>
          <a:lstStyle/>
          <a:p>
            <a:r>
              <a:rPr lang="en-US" dirty="0" smtClean="0"/>
              <a:t>The Edith Experiment</a:t>
            </a:r>
            <a:endParaRPr lang="en-US" dirty="0"/>
          </a:p>
        </p:txBody>
      </p:sp>
      <p:sp>
        <p:nvSpPr>
          <p:cNvPr id="3" name="Content Placeholder 2"/>
          <p:cNvSpPr>
            <a:spLocks noGrp="1"/>
          </p:cNvSpPr>
          <p:nvPr>
            <p:ph idx="1"/>
          </p:nvPr>
        </p:nvSpPr>
        <p:spPr>
          <a:xfrm>
            <a:off x="272954" y="1600200"/>
            <a:ext cx="8346436" cy="5257800"/>
          </a:xfrm>
        </p:spPr>
        <p:txBody>
          <a:bodyPr>
            <a:normAutofit/>
          </a:bodyPr>
          <a:lstStyle/>
          <a:p>
            <a:r>
              <a:rPr lang="en-US" sz="2700" dirty="0" smtClean="0"/>
              <a:t>The Edith experiment was created by Aaron Stern, and he tried to prove that the right environment could create a genius his daughter </a:t>
            </a:r>
            <a:r>
              <a:rPr lang="en-US" sz="2700" dirty="0" smtClean="0">
                <a:hlinkClick r:id="rId2"/>
              </a:rPr>
              <a:t>Edith</a:t>
            </a:r>
            <a:r>
              <a:rPr lang="en-US" sz="2700" dirty="0" smtClean="0"/>
              <a:t> was the subject of the experiment</a:t>
            </a:r>
          </a:p>
          <a:p>
            <a:r>
              <a:rPr lang="en-US" sz="2700" dirty="0" smtClean="0"/>
              <a:t>Stern played classical music and showed flash cards to Edith since birth</a:t>
            </a:r>
          </a:p>
          <a:p>
            <a:r>
              <a:rPr lang="en-US" sz="2700" dirty="0" smtClean="0"/>
              <a:t>by 5, Edith could read the </a:t>
            </a:r>
            <a:br>
              <a:rPr lang="en-US" sz="2700" dirty="0" smtClean="0"/>
            </a:br>
            <a:r>
              <a:rPr lang="en-US" sz="2700" dirty="0" err="1" smtClean="0"/>
              <a:t>encyclopaedia</a:t>
            </a:r>
            <a:r>
              <a:rPr lang="en-US" sz="2700" dirty="0" smtClean="0"/>
              <a:t> Britannica, </a:t>
            </a:r>
            <a:r>
              <a:rPr lang="en-US" sz="2700" dirty="0" smtClean="0"/>
              <a:t/>
            </a:r>
            <a:br>
              <a:rPr lang="en-US" sz="2700" dirty="0" smtClean="0"/>
            </a:br>
            <a:r>
              <a:rPr lang="en-US" sz="2700" dirty="0" smtClean="0"/>
              <a:t>and had </a:t>
            </a:r>
            <a:r>
              <a:rPr lang="en-US" sz="2700" dirty="0" smtClean="0"/>
              <a:t>a PhD by 18</a:t>
            </a:r>
          </a:p>
          <a:p>
            <a:endParaRPr lang="en-US" dirty="0"/>
          </a:p>
        </p:txBody>
      </p:sp>
      <p:sp>
        <p:nvSpPr>
          <p:cNvPr id="6" name="Footer Placeholder 6"/>
          <p:cNvSpPr>
            <a:spLocks noGrp="1"/>
          </p:cNvSpPr>
          <p:nvPr>
            <p:ph type="ftr" sz="quarter" idx="11"/>
          </p:nvPr>
        </p:nvSpPr>
        <p:spPr>
          <a:xfrm>
            <a:off x="272954" y="6251913"/>
            <a:ext cx="8488906" cy="464942"/>
          </a:xfrm>
        </p:spPr>
        <p:txBody>
          <a:bodyPr/>
          <a:lstStyle/>
          <a:p>
            <a:r>
              <a:rPr lang="en-CA" sz="1800" dirty="0" smtClean="0"/>
              <a:t>Learning Goal: I will know more about the nature versus nurture debate, pertaining to personality development.</a:t>
            </a:r>
            <a:endParaRPr lang="en-US" sz="1800" dirty="0"/>
          </a:p>
        </p:txBody>
      </p:sp>
      <p:pic>
        <p:nvPicPr>
          <p:cNvPr id="7" name="Picture 6" descr="http://image.wikifoundry.com/image/3/f9b2d9055f2077a387b02b08bbd77ebb/GW654H328"/>
          <p:cNvPicPr/>
          <p:nvPr/>
        </p:nvPicPr>
        <p:blipFill rotWithShape="1">
          <a:blip r:embed="rId3">
            <a:extLst>
              <a:ext uri="{28A0092B-C50C-407E-A947-70E740481C1C}">
                <a14:useLocalDpi xmlns:a14="http://schemas.microsoft.com/office/drawing/2010/main" val="0"/>
              </a:ext>
            </a:extLst>
          </a:blip>
          <a:srcRect l="481" t="7030"/>
          <a:stretch/>
        </p:blipFill>
        <p:spPr bwMode="auto">
          <a:xfrm>
            <a:off x="4591860" y="4119417"/>
            <a:ext cx="4170000" cy="1917459"/>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448</TotalTime>
  <Words>1051</Words>
  <Application>Microsoft Office PowerPoint</Application>
  <PresentationFormat>On-screen Show (4:3)</PresentationFormat>
  <Paragraphs>80</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Brush Script MT</vt:lpstr>
      <vt:lpstr>Calibri</vt:lpstr>
      <vt:lpstr>Calisto MT</vt:lpstr>
      <vt:lpstr>Capital</vt:lpstr>
      <vt:lpstr>Psychology &amp; Socialization:  The Development of Self</vt:lpstr>
      <vt:lpstr>How do we become who we are?  Is our personality within us at birth  or shaped by the people in our lives?</vt:lpstr>
      <vt:lpstr>Pardon my language, but what makes an A#@ H--- an A#@ H--- ?</vt:lpstr>
      <vt:lpstr>Conversely, what makes  a grounded, successful person?</vt:lpstr>
      <vt:lpstr>Is it our genetic makeup or our social environment?</vt:lpstr>
      <vt:lpstr> work sheet</vt:lpstr>
      <vt:lpstr>Heredity</vt:lpstr>
      <vt:lpstr>Environment</vt:lpstr>
      <vt:lpstr>The Edith Experiment</vt:lpstr>
      <vt:lpstr>Does this prove that a genius  can be made? What factors  should we consider before coming  to this conclusion?   Talk to someone else for a moment and  then write something please so you have something to look back on  </vt:lpstr>
      <vt:lpstr>The Genie Wiley Story</vt:lpstr>
      <vt:lpstr>John Wiley</vt:lpstr>
      <vt:lpstr>PowerPoint Presentation</vt:lpstr>
      <vt:lpstr>How can we  sort this out?</vt:lpstr>
      <vt:lpstr>Twin Studies</vt:lpstr>
      <vt:lpstr>Twins Raised Apart</vt:lpstr>
      <vt:lpstr>Limitations of Twin Studies</vt:lpstr>
      <vt:lpstr>IQ  &amp; Genetics </vt:lpstr>
      <vt:lpstr>IQ  &amp; Environment</vt:lpstr>
      <vt:lpstr>What about my siblings?</vt:lpstr>
      <vt:lpstr>Siblings Similar but Different!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&amp; Socialization:  The Development of Self</dc:title>
  <dc:creator>user</dc:creator>
  <cp:lastModifiedBy>Carruth, AnnMarie</cp:lastModifiedBy>
  <cp:revision>7</cp:revision>
  <dcterms:created xsi:type="dcterms:W3CDTF">2014-05-11T22:22:17Z</dcterms:created>
  <dcterms:modified xsi:type="dcterms:W3CDTF">2016-01-06T14:52:03Z</dcterms:modified>
</cp:coreProperties>
</file>