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65" r:id="rId3"/>
    <p:sldId id="257" r:id="rId4"/>
    <p:sldId id="258" r:id="rId5"/>
    <p:sldId id="259" r:id="rId6"/>
    <p:sldId id="260" r:id="rId7"/>
    <p:sldId id="261" r:id="rId8"/>
    <p:sldId id="266"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B979AEC5-96BA-42DD-A578-586D545CAA4F}" type="datetimeFigureOut">
              <a:rPr lang="en-US" smtClean="0"/>
              <a:t>5/31/2017</a:t>
            </a:fld>
            <a:endParaRPr lang="en-CA"/>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CA"/>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361622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9AEC5-96BA-42DD-A578-586D545CAA4F}" type="datetimeFigureOut">
              <a:rPr lang="en-US" smtClean="0"/>
              <a:t>5/31/2017</a:t>
            </a:fld>
            <a:endParaRPr lang="en-CA"/>
          </a:p>
        </p:txBody>
      </p:sp>
      <p:sp>
        <p:nvSpPr>
          <p:cNvPr id="6" name="Footer Placeholder 5"/>
          <p:cNvSpPr>
            <a:spLocks noGrp="1"/>
          </p:cNvSpPr>
          <p:nvPr>
            <p:ph type="ftr" sz="quarter" idx="11"/>
          </p:nvPr>
        </p:nvSpPr>
        <p:spPr/>
        <p:txBody>
          <a:bodyPr/>
          <a:lstStyle/>
          <a:p>
            <a:endParaRPr lang="en-CA"/>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246175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79AEC5-96BA-42DD-A578-586D545CAA4F}" type="datetimeFigureOut">
              <a:rPr lang="en-US" smtClean="0"/>
              <a:t>5/31/2017</a:t>
            </a:fld>
            <a:endParaRPr lang="en-CA"/>
          </a:p>
        </p:txBody>
      </p:sp>
      <p:sp>
        <p:nvSpPr>
          <p:cNvPr id="5" name="Footer Placeholder 4"/>
          <p:cNvSpPr>
            <a:spLocks noGrp="1"/>
          </p:cNvSpPr>
          <p:nvPr>
            <p:ph type="ftr" sz="quarter" idx="11"/>
          </p:nvPr>
        </p:nvSpPr>
        <p:spPr/>
        <p:txBody>
          <a:bodyPr/>
          <a:lstStyle/>
          <a:p>
            <a:endParaRPr lang="en-CA"/>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1833542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79AEC5-96BA-42DD-A578-586D545CAA4F}" type="datetimeFigureOut">
              <a:rPr lang="en-US" smtClean="0"/>
              <a:t>5/31/2017</a:t>
            </a:fld>
            <a:endParaRPr lang="en-CA"/>
          </a:p>
        </p:txBody>
      </p:sp>
      <p:sp>
        <p:nvSpPr>
          <p:cNvPr id="5" name="Footer Placeholder 4"/>
          <p:cNvSpPr>
            <a:spLocks noGrp="1"/>
          </p:cNvSpPr>
          <p:nvPr>
            <p:ph type="ftr" sz="quarter" idx="11"/>
          </p:nvPr>
        </p:nvSpPr>
        <p:spPr/>
        <p:txBody>
          <a:bodyPr/>
          <a:lstStyle/>
          <a:p>
            <a:endParaRPr lang="en-CA"/>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218542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79AEC5-96BA-42DD-A578-586D545CAA4F}" type="datetimeFigureOut">
              <a:rPr lang="en-US" smtClean="0"/>
              <a:t>5/31/2017</a:t>
            </a:fld>
            <a:endParaRPr lang="en-CA"/>
          </a:p>
        </p:txBody>
      </p:sp>
      <p:sp>
        <p:nvSpPr>
          <p:cNvPr id="5" name="Footer Placeholder 4"/>
          <p:cNvSpPr>
            <a:spLocks noGrp="1"/>
          </p:cNvSpPr>
          <p:nvPr>
            <p:ph type="ftr" sz="quarter" idx="11"/>
          </p:nvPr>
        </p:nvSpPr>
        <p:spPr/>
        <p:txBody>
          <a:bodyPr/>
          <a:lstStyle/>
          <a:p>
            <a:endParaRPr lang="en-CA"/>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3984775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979AEC5-96BA-42DD-A578-586D545CAA4F}" type="datetimeFigureOut">
              <a:rPr lang="en-US" smtClean="0"/>
              <a:t>5/31/2017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252424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979AEC5-96BA-42DD-A578-586D545CAA4F}" type="datetimeFigureOut">
              <a:rPr lang="en-US" smtClean="0"/>
              <a:t>5/31/2017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1498047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B979AEC5-96BA-42DD-A578-586D545CAA4F}" type="datetimeFigureOut">
              <a:rPr lang="en-US" smtClean="0"/>
              <a:t>5/31/2017</a:t>
            </a:fld>
            <a:endParaRPr lang="en-CA"/>
          </a:p>
        </p:txBody>
      </p:sp>
      <p:sp>
        <p:nvSpPr>
          <p:cNvPr id="5" name="Footer Placeholder 4"/>
          <p:cNvSpPr>
            <a:spLocks noGrp="1"/>
          </p:cNvSpPr>
          <p:nvPr>
            <p:ph type="ftr" sz="quarter" idx="11"/>
          </p:nvPr>
        </p:nvSpPr>
        <p:spPr>
          <a:xfrm>
            <a:off x="516133" y="6387910"/>
            <a:ext cx="3859795" cy="228660"/>
          </a:xfrm>
        </p:spPr>
        <p:txBody>
          <a:bodyPr/>
          <a:lstStyle/>
          <a:p>
            <a:endParaRPr lang="en-CA"/>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2372131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79AEC5-96BA-42DD-A578-586D545CAA4F}" type="datetimeFigureOut">
              <a:rPr lang="en-US" smtClean="0"/>
              <a:t>5/31/2017</a:t>
            </a:fld>
            <a:endParaRPr lang="en-CA"/>
          </a:p>
        </p:txBody>
      </p:sp>
      <p:sp>
        <p:nvSpPr>
          <p:cNvPr id="5" name="Footer Placeholder 4"/>
          <p:cNvSpPr>
            <a:spLocks noGrp="1"/>
          </p:cNvSpPr>
          <p:nvPr>
            <p:ph type="ftr" sz="quarter" idx="11"/>
          </p:nvPr>
        </p:nvSpPr>
        <p:spPr>
          <a:xfrm>
            <a:off x="538546" y="6365498"/>
            <a:ext cx="3859795" cy="228660"/>
          </a:xfrm>
        </p:spPr>
        <p:txBody>
          <a:bodyPr/>
          <a:lstStyle/>
          <a:p>
            <a:endParaRPr lang="en-CA"/>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424221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79AEC5-96BA-42DD-A578-586D545CAA4F}" type="datetimeFigureOut">
              <a:rPr lang="en-US" smtClean="0"/>
              <a:t>5/31/2017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46571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79AEC5-96BA-42DD-A578-586D545CAA4F}" type="datetimeFigureOut">
              <a:rPr lang="en-US" smtClean="0"/>
              <a:t>5/31/2017</a:t>
            </a:fld>
            <a:endParaRPr lang="en-CA"/>
          </a:p>
        </p:txBody>
      </p:sp>
      <p:sp>
        <p:nvSpPr>
          <p:cNvPr id="5" name="Footer Placeholder 4"/>
          <p:cNvSpPr>
            <a:spLocks noGrp="1"/>
          </p:cNvSpPr>
          <p:nvPr>
            <p:ph type="ftr" sz="quarter" idx="11"/>
          </p:nvPr>
        </p:nvSpPr>
        <p:spPr/>
        <p:txBody>
          <a:bodyPr/>
          <a:lstStyle/>
          <a:p>
            <a:endParaRPr lang="en-CA"/>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226041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79AEC5-96BA-42DD-A578-586D545CAA4F}" type="datetimeFigureOut">
              <a:rPr lang="en-US" smtClean="0"/>
              <a:t>5/31/2017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144283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79AEC5-96BA-42DD-A578-586D545CAA4F}" type="datetimeFigureOut">
              <a:rPr lang="en-US" smtClean="0"/>
              <a:t>5/31/2017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17808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79AEC5-96BA-42DD-A578-586D545CAA4F}" type="datetimeFigureOut">
              <a:rPr lang="en-US" smtClean="0"/>
              <a:t>5/31/2017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60970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B979AEC5-96BA-42DD-A578-586D545CAA4F}" type="datetimeFigureOut">
              <a:rPr lang="en-US" smtClean="0"/>
              <a:t>5/31/2017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295338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9AEC5-96BA-42DD-A578-586D545CAA4F}" type="datetimeFigureOut">
              <a:rPr lang="en-US" smtClean="0"/>
              <a:t>5/31/2017</a:t>
            </a:fld>
            <a:endParaRPr lang="en-CA"/>
          </a:p>
        </p:txBody>
      </p:sp>
      <p:sp>
        <p:nvSpPr>
          <p:cNvPr id="6" name="Footer Placeholder 5"/>
          <p:cNvSpPr>
            <a:spLocks noGrp="1"/>
          </p:cNvSpPr>
          <p:nvPr>
            <p:ph type="ftr" sz="quarter" idx="11"/>
          </p:nvPr>
        </p:nvSpPr>
        <p:spPr/>
        <p:txBody>
          <a:bodyPr/>
          <a:lstStyle/>
          <a:p>
            <a:endParaRPr lang="en-CA"/>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22795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9AEC5-96BA-42DD-A578-586D545CAA4F}" type="datetimeFigureOut">
              <a:rPr lang="en-US" smtClean="0"/>
              <a:t>5/31/2017</a:t>
            </a:fld>
            <a:endParaRPr lang="en-CA"/>
          </a:p>
        </p:txBody>
      </p:sp>
      <p:sp>
        <p:nvSpPr>
          <p:cNvPr id="6" name="Footer Placeholder 5"/>
          <p:cNvSpPr>
            <a:spLocks noGrp="1"/>
          </p:cNvSpPr>
          <p:nvPr>
            <p:ph type="ftr" sz="quarter" idx="11"/>
          </p:nvPr>
        </p:nvSpPr>
        <p:spPr/>
        <p:txBody>
          <a:bodyPr/>
          <a:lstStyle/>
          <a:p>
            <a:endParaRPr lang="en-CA"/>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325600-21C7-4A67-B368-311620DFA037}" type="slidenum">
              <a:rPr lang="en-CA" smtClean="0"/>
              <a:t>‹#›</a:t>
            </a:fld>
            <a:endParaRPr lang="en-CA"/>
          </a:p>
        </p:txBody>
      </p:sp>
    </p:spTree>
    <p:extLst>
      <p:ext uri="{BB962C8B-B14F-4D97-AF65-F5344CB8AC3E}">
        <p14:creationId xmlns:p14="http://schemas.microsoft.com/office/powerpoint/2010/main" val="339575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B979AEC5-96BA-42DD-A578-586D545CAA4F}" type="datetimeFigureOut">
              <a:rPr lang="en-US" smtClean="0"/>
              <a:t>5/31/2017</a:t>
            </a:fld>
            <a:endParaRPr lang="en-CA"/>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CA"/>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C325600-21C7-4A67-B368-311620DFA037}" type="slidenum">
              <a:rPr lang="en-CA" smtClean="0"/>
              <a:t>‹#›</a:t>
            </a:fld>
            <a:endParaRPr lang="en-CA"/>
          </a:p>
        </p:txBody>
      </p:sp>
    </p:spTree>
    <p:extLst>
      <p:ext uri="{BB962C8B-B14F-4D97-AF65-F5344CB8AC3E}">
        <p14:creationId xmlns:p14="http://schemas.microsoft.com/office/powerpoint/2010/main" val="80992858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www.youtube.com/watch?v=yr5cjyokV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www.youtube.com/watch?v=3XN2X72jrF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dDAbdMv14I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TYIh4MkcfJ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smtClean="0"/>
              <a:t>5 Factors that Affect Conformity</a:t>
            </a:r>
            <a:br>
              <a:rPr lang="en-CA" dirty="0" smtClean="0"/>
            </a:b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6343672" cy="709865"/>
          </a:xfrm>
        </p:spPr>
        <p:txBody>
          <a:bodyPr/>
          <a:lstStyle/>
          <a:p>
            <a:r>
              <a:rPr lang="en-CA" dirty="0" err="1" smtClean="0"/>
              <a:t>Milgram</a:t>
            </a:r>
            <a:r>
              <a:rPr lang="en-CA" dirty="0" smtClean="0"/>
              <a:t> experiment:</a:t>
            </a:r>
            <a:endParaRPr lang="en-CA" dirty="0"/>
          </a:p>
        </p:txBody>
      </p:sp>
      <p:pic>
        <p:nvPicPr>
          <p:cNvPr id="4" name="Content Placeholder 3" descr="milgram-experiment.gif">
            <a:hlinkClick r:id="rId2"/>
          </p:cNvPr>
          <p:cNvPicPr>
            <a:picLocks noGrp="1" noChangeAspect="1"/>
          </p:cNvPicPr>
          <p:nvPr>
            <p:ph idx="1"/>
          </p:nvPr>
        </p:nvPicPr>
        <p:blipFill>
          <a:blip r:embed="rId3" cstate="print"/>
          <a:stretch>
            <a:fillRect/>
          </a:stretch>
        </p:blipFill>
        <p:spPr>
          <a:xfrm>
            <a:off x="1979712" y="2420888"/>
            <a:ext cx="5522956" cy="412277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7992888" cy="709865"/>
          </a:xfrm>
        </p:spPr>
        <p:txBody>
          <a:bodyPr>
            <a:noAutofit/>
          </a:bodyPr>
          <a:lstStyle/>
          <a:p>
            <a:r>
              <a:rPr lang="en-CA" dirty="0" err="1" smtClean="0"/>
              <a:t>Zimbardo</a:t>
            </a:r>
            <a:r>
              <a:rPr lang="en-CA" dirty="0" smtClean="0"/>
              <a:t> Stanford Prison Experiment:</a:t>
            </a:r>
            <a:endParaRPr lang="en-CA" dirty="0"/>
          </a:p>
        </p:txBody>
      </p:sp>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2564904"/>
            <a:ext cx="5724636" cy="381642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 on…</a:t>
            </a:r>
            <a:endParaRPr lang="en-CA" dirty="0"/>
          </a:p>
        </p:txBody>
      </p:sp>
      <p:pic>
        <p:nvPicPr>
          <p:cNvPr id="4" name="Picture 3">
            <a:hlinkClick r:id="rId2"/>
          </p:cNvPr>
          <p:cNvPicPr>
            <a:picLocks noChangeAspect="1"/>
          </p:cNvPicPr>
          <p:nvPr/>
        </p:nvPicPr>
        <p:blipFill>
          <a:blip r:embed="rId3"/>
          <a:stretch>
            <a:fillRect/>
          </a:stretch>
        </p:blipFill>
        <p:spPr>
          <a:xfrm>
            <a:off x="1547664" y="2348880"/>
            <a:ext cx="6296025" cy="4362450"/>
          </a:xfrm>
          <a:prstGeom prst="rect">
            <a:avLst/>
          </a:prstGeom>
        </p:spPr>
      </p:pic>
    </p:spTree>
    <p:extLst>
      <p:ext uri="{BB962C8B-B14F-4D97-AF65-F5344CB8AC3E}">
        <p14:creationId xmlns:p14="http://schemas.microsoft.com/office/powerpoint/2010/main" val="929071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dirty="0" smtClean="0"/>
              <a:t>Why do </a:t>
            </a:r>
            <a:r>
              <a:rPr lang="en-CA" sz="4800" dirty="0" smtClean="0"/>
              <a:t>you think people </a:t>
            </a:r>
            <a:r>
              <a:rPr lang="en-CA" sz="4800" dirty="0" smtClean="0"/>
              <a:t>conform?</a:t>
            </a:r>
            <a:endParaRPr lang="en-CA" sz="4800" dirty="0"/>
          </a:p>
        </p:txBody>
      </p:sp>
      <p:sp>
        <p:nvSpPr>
          <p:cNvPr id="3" name="Content Placeholder 2"/>
          <p:cNvSpPr>
            <a:spLocks noGrp="1"/>
          </p:cNvSpPr>
          <p:nvPr>
            <p:ph idx="1"/>
          </p:nvPr>
        </p:nvSpPr>
        <p:spPr>
          <a:xfrm>
            <a:off x="539552" y="2564904"/>
            <a:ext cx="7884082" cy="3530600"/>
          </a:xfrm>
        </p:spPr>
        <p:txBody>
          <a:bodyPr>
            <a:normAutofit lnSpcReduction="10000"/>
          </a:bodyPr>
          <a:lstStyle/>
          <a:p>
            <a:r>
              <a:rPr lang="en-CA" sz="4000" dirty="0" smtClean="0"/>
              <a:t>Possible answers?</a:t>
            </a:r>
          </a:p>
          <a:p>
            <a:r>
              <a:rPr lang="en-CA" sz="4000" dirty="0" smtClean="0"/>
              <a:t>To fit </a:t>
            </a:r>
            <a:r>
              <a:rPr lang="en-CA" sz="4000" dirty="0" smtClean="0"/>
              <a:t>in</a:t>
            </a:r>
            <a:endParaRPr lang="en-CA" sz="4000" dirty="0" smtClean="0"/>
          </a:p>
          <a:p>
            <a:r>
              <a:rPr lang="en-CA" sz="4000" dirty="0" smtClean="0"/>
              <a:t>To be </a:t>
            </a:r>
            <a:r>
              <a:rPr lang="en-CA" sz="4000" dirty="0" smtClean="0"/>
              <a:t>liked</a:t>
            </a:r>
            <a:endParaRPr lang="en-CA" sz="4000" dirty="0" smtClean="0"/>
          </a:p>
          <a:p>
            <a:r>
              <a:rPr lang="en-CA" sz="4000" dirty="0" smtClean="0"/>
              <a:t>Everybody else is doing </a:t>
            </a:r>
            <a:r>
              <a:rPr lang="en-CA" sz="4000" dirty="0" smtClean="0"/>
              <a:t>it</a:t>
            </a:r>
            <a:endParaRPr lang="en-CA" sz="4000" dirty="0"/>
          </a:p>
          <a:p>
            <a:r>
              <a:rPr lang="en-US" sz="4000" dirty="0" smtClean="0"/>
              <a:t>Other reasons?</a:t>
            </a:r>
            <a:endParaRPr lang="en-CA"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59514"/>
            <a:ext cx="6343672" cy="709865"/>
          </a:xfrm>
        </p:spPr>
        <p:txBody>
          <a:bodyPr>
            <a:normAutofit fontScale="90000"/>
          </a:bodyPr>
          <a:lstStyle/>
          <a:p>
            <a:r>
              <a:rPr lang="en-CA" sz="4400" dirty="0" smtClean="0"/>
              <a:t>1)  Group Attractiveness:</a:t>
            </a:r>
            <a:endParaRPr lang="en-CA" sz="4400" dirty="0"/>
          </a:p>
        </p:txBody>
      </p:sp>
      <p:sp>
        <p:nvSpPr>
          <p:cNvPr id="3" name="Content Placeholder 2"/>
          <p:cNvSpPr>
            <a:spLocks noGrp="1"/>
          </p:cNvSpPr>
          <p:nvPr>
            <p:ph idx="1"/>
          </p:nvPr>
        </p:nvSpPr>
        <p:spPr>
          <a:xfrm>
            <a:off x="251520" y="2132856"/>
            <a:ext cx="8892480" cy="3530600"/>
          </a:xfrm>
        </p:spPr>
        <p:txBody>
          <a:bodyPr>
            <a:normAutofit/>
          </a:bodyPr>
          <a:lstStyle/>
          <a:p>
            <a:pPr>
              <a:spcBef>
                <a:spcPts val="0"/>
              </a:spcBef>
            </a:pPr>
            <a:r>
              <a:rPr lang="en-CA" sz="2800" dirty="0" smtClean="0"/>
              <a:t>The more attractive the group is to its members, the more likely the members are to conform.</a:t>
            </a:r>
          </a:p>
          <a:p>
            <a:pPr>
              <a:spcBef>
                <a:spcPts val="0"/>
              </a:spcBef>
            </a:pPr>
            <a:r>
              <a:rPr lang="en-CA" sz="2800" dirty="0" smtClean="0"/>
              <a:t>The lower the social position of the individual member in the group, the more that person can be influenced to conform to the group</a:t>
            </a:r>
            <a:endParaRPr lang="en-CA" sz="2800" dirty="0"/>
          </a:p>
        </p:txBody>
      </p:sp>
      <p:pic>
        <p:nvPicPr>
          <p:cNvPr id="1026" name="Picture 2" descr="http://images.medicaldaily.com/sites/medicaldaily.com/files/styles/large/public/2013/08/04/0/65/6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452599"/>
            <a:ext cx="3744416" cy="2216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60" y="620688"/>
            <a:ext cx="7772400" cy="1143000"/>
          </a:xfrm>
        </p:spPr>
        <p:txBody>
          <a:bodyPr>
            <a:normAutofit/>
          </a:bodyPr>
          <a:lstStyle/>
          <a:p>
            <a:r>
              <a:rPr lang="en-CA" sz="4400" dirty="0" smtClean="0"/>
              <a:t>2)  Group Unanimity:</a:t>
            </a:r>
            <a:endParaRPr lang="en-CA" sz="4400" dirty="0"/>
          </a:p>
        </p:txBody>
      </p:sp>
      <p:sp>
        <p:nvSpPr>
          <p:cNvPr id="3" name="Content Placeholder 2"/>
          <p:cNvSpPr>
            <a:spLocks noGrp="1"/>
          </p:cNvSpPr>
          <p:nvPr>
            <p:ph idx="1"/>
          </p:nvPr>
        </p:nvSpPr>
        <p:spPr>
          <a:xfrm>
            <a:off x="179512" y="2132856"/>
            <a:ext cx="8945697" cy="4572000"/>
          </a:xfrm>
        </p:spPr>
        <p:txBody>
          <a:bodyPr>
            <a:normAutofit/>
          </a:bodyPr>
          <a:lstStyle/>
          <a:p>
            <a:r>
              <a:rPr lang="en-CA" sz="2800" dirty="0" smtClean="0"/>
              <a:t>Groups that are unanimous or in total agreement can exert great pressure to conform.</a:t>
            </a:r>
          </a:p>
          <a:p>
            <a:r>
              <a:rPr lang="en-CA" sz="2800" dirty="0" smtClean="0"/>
              <a:t>When even one person has a dissenting view in a group, the pressure to conform to the group’s view is reduced considerably.</a:t>
            </a:r>
            <a:endParaRPr lang="en-CA" sz="2800" dirty="0"/>
          </a:p>
        </p:txBody>
      </p:sp>
      <p:grpSp>
        <p:nvGrpSpPr>
          <p:cNvPr id="5" name="Group 4"/>
          <p:cNvGrpSpPr/>
          <p:nvPr/>
        </p:nvGrpSpPr>
        <p:grpSpPr>
          <a:xfrm>
            <a:off x="766160" y="4509120"/>
            <a:ext cx="7998867" cy="2195736"/>
            <a:chOff x="766160" y="4509120"/>
            <a:chExt cx="7998867" cy="2195736"/>
          </a:xfrm>
        </p:grpSpPr>
        <p:pic>
          <p:nvPicPr>
            <p:cNvPr id="2050" name="Picture 2" descr="http://datapool.soton.ac.uk/files/2013/03/Hands-Up.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970"/>
            <a:stretch/>
          </p:blipFill>
          <p:spPr bwMode="auto">
            <a:xfrm>
              <a:off x="766160" y="4509120"/>
              <a:ext cx="3528392" cy="21957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www.dredope.com/wp-content/uploads/2016/03/dwall1.jpg"/>
            <p:cNvPicPr>
              <a:picLocks noChangeAspect="1" noChangeArrowheads="1"/>
            </p:cNvPicPr>
            <p:nvPr/>
          </p:nvPicPr>
          <p:blipFill rotWithShape="1">
            <a:blip r:embed="rId3">
              <a:extLst>
                <a:ext uri="{28A0092B-C50C-407E-A947-70E740481C1C}">
                  <a14:useLocalDpi xmlns:a14="http://schemas.microsoft.com/office/drawing/2010/main" val="0"/>
                </a:ext>
              </a:extLst>
            </a:blip>
            <a:srcRect b="31243"/>
            <a:stretch/>
          </p:blipFill>
          <p:spPr bwMode="auto">
            <a:xfrm>
              <a:off x="4499992" y="4509120"/>
              <a:ext cx="4265035" cy="21957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04" y="908720"/>
            <a:ext cx="8242690" cy="709865"/>
          </a:xfrm>
        </p:spPr>
        <p:txBody>
          <a:bodyPr>
            <a:normAutofit fontScale="90000"/>
          </a:bodyPr>
          <a:lstStyle/>
          <a:p>
            <a:r>
              <a:rPr lang="en-CA" sz="4400" dirty="0" smtClean="0"/>
              <a:t>3)  Public vs. Private Response:</a:t>
            </a:r>
            <a:endParaRPr lang="en-CA" sz="4400" dirty="0"/>
          </a:p>
        </p:txBody>
      </p:sp>
      <p:sp>
        <p:nvSpPr>
          <p:cNvPr id="3" name="Content Placeholder 2"/>
          <p:cNvSpPr>
            <a:spLocks noGrp="1"/>
          </p:cNvSpPr>
          <p:nvPr>
            <p:ph idx="1"/>
          </p:nvPr>
        </p:nvSpPr>
        <p:spPr>
          <a:xfrm>
            <a:off x="179512" y="2060848"/>
            <a:ext cx="8964488" cy="3530600"/>
          </a:xfrm>
        </p:spPr>
        <p:txBody>
          <a:bodyPr>
            <a:normAutofit/>
          </a:bodyPr>
          <a:lstStyle/>
          <a:p>
            <a:r>
              <a:rPr lang="en-CA" sz="2800" dirty="0" smtClean="0"/>
              <a:t>When group members have to express their views in front of others, they are most likely to conform than if they could do so in private, such as by filling out an opinion survey.</a:t>
            </a:r>
            <a:endParaRPr lang="en-CA" sz="2800" dirty="0"/>
          </a:p>
        </p:txBody>
      </p:sp>
      <p:grpSp>
        <p:nvGrpSpPr>
          <p:cNvPr id="4" name="Group 3"/>
          <p:cNvGrpSpPr/>
          <p:nvPr/>
        </p:nvGrpSpPr>
        <p:grpSpPr>
          <a:xfrm>
            <a:off x="781472" y="4149079"/>
            <a:ext cx="7980315" cy="2450827"/>
            <a:chOff x="781472" y="4149079"/>
            <a:chExt cx="7980315" cy="2450827"/>
          </a:xfrm>
        </p:grpSpPr>
        <p:pic>
          <p:nvPicPr>
            <p:cNvPr id="3074" name="Picture 2" descr="http://upload.wikimedia.org/wikipedia/commons/5/57/Great_public_at_Norway_Rock_Festival_2010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472" y="4149079"/>
              <a:ext cx="3672169" cy="24508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3.gstatic.com/images?q=tbn:ANd9GcRiyUm4jAHmxQxUdTijFYwSSAvaYnlFE8HKwUnprlUHQZAd1SL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601" y="4149080"/>
              <a:ext cx="3706186" cy="245082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772400" cy="1143000"/>
          </a:xfrm>
        </p:spPr>
        <p:txBody>
          <a:bodyPr/>
          <a:lstStyle/>
          <a:p>
            <a:r>
              <a:rPr lang="en-CA" sz="4000" dirty="0" smtClean="0"/>
              <a:t>4)  Nature of the task:</a:t>
            </a:r>
            <a:endParaRPr lang="en-CA" sz="4000" dirty="0"/>
          </a:p>
        </p:txBody>
      </p:sp>
      <p:sp>
        <p:nvSpPr>
          <p:cNvPr id="3" name="Content Placeholder 2"/>
          <p:cNvSpPr>
            <a:spLocks noGrp="1"/>
          </p:cNvSpPr>
          <p:nvPr>
            <p:ph idx="1"/>
          </p:nvPr>
        </p:nvSpPr>
        <p:spPr>
          <a:xfrm>
            <a:off x="245452" y="2331368"/>
            <a:ext cx="6054740" cy="2701280"/>
          </a:xfrm>
        </p:spPr>
        <p:txBody>
          <a:bodyPr>
            <a:noAutofit/>
          </a:bodyPr>
          <a:lstStyle/>
          <a:p>
            <a:r>
              <a:rPr lang="en-CA" sz="2800" dirty="0" smtClean="0"/>
              <a:t>Tasks that are unclear or that people do not feel competent at, make it easier for people to conform. </a:t>
            </a:r>
          </a:p>
          <a:p>
            <a:r>
              <a:rPr lang="en-CA" sz="2800" dirty="0" smtClean="0"/>
              <a:t>When they are clearer, factual, or on a topic you feel</a:t>
            </a:r>
            <a:r>
              <a:rPr lang="en-CA" sz="3200" dirty="0" smtClean="0"/>
              <a:t> competent </a:t>
            </a:r>
            <a:r>
              <a:rPr lang="en-CA" sz="2800" dirty="0" smtClean="0"/>
              <a:t>about relative to the group, you are less likely to conform.</a:t>
            </a:r>
            <a:endParaRPr lang="en-CA"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234" y="2310764"/>
            <a:ext cx="2499289" cy="1889720"/>
          </a:xfrm>
          <a:prstGeom prst="rect">
            <a:avLst/>
          </a:prstGeom>
        </p:spPr>
      </p:pic>
      <p:pic>
        <p:nvPicPr>
          <p:cNvPr id="1026" name="Picture 2" descr="http://supportforstepdads.com/wp-content/uploads/2013/08/ConfidentTe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815" y="4365104"/>
            <a:ext cx="2520280" cy="1675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40" y="826956"/>
            <a:ext cx="6343672" cy="709865"/>
          </a:xfrm>
        </p:spPr>
        <p:txBody>
          <a:bodyPr/>
          <a:lstStyle/>
          <a:p>
            <a:r>
              <a:rPr lang="en-US" sz="4000" dirty="0" smtClean="0"/>
              <a:t>5) Self Esteem</a:t>
            </a:r>
            <a:endParaRPr lang="en-CA" sz="4000" dirty="0"/>
          </a:p>
        </p:txBody>
      </p:sp>
      <p:sp>
        <p:nvSpPr>
          <p:cNvPr id="3" name="Content Placeholder 2"/>
          <p:cNvSpPr>
            <a:spLocks noGrp="1"/>
          </p:cNvSpPr>
          <p:nvPr>
            <p:ph idx="1"/>
          </p:nvPr>
        </p:nvSpPr>
        <p:spPr>
          <a:xfrm>
            <a:off x="254193" y="2204864"/>
            <a:ext cx="8856984" cy="3530600"/>
          </a:xfrm>
        </p:spPr>
        <p:txBody>
          <a:bodyPr>
            <a:normAutofit/>
          </a:bodyPr>
          <a:lstStyle/>
          <a:p>
            <a:r>
              <a:rPr lang="en-US" sz="2800" dirty="0" smtClean="0"/>
              <a:t>Those with lower self esteem are more likely to conform because they want to belong.</a:t>
            </a:r>
          </a:p>
          <a:p>
            <a:r>
              <a:rPr lang="en-US" sz="2800" dirty="0" smtClean="0"/>
              <a:t>Participants are less likely to conform when they are confident in themselves or their abilities</a:t>
            </a:r>
            <a:endParaRPr lang="en-CA"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4149080"/>
            <a:ext cx="3672408" cy="2448272"/>
          </a:xfrm>
          <a:prstGeom prst="rect">
            <a:avLst/>
          </a:prstGeom>
        </p:spPr>
      </p:pic>
    </p:spTree>
    <p:extLst>
      <p:ext uri="{BB962C8B-B14F-4D97-AF65-F5344CB8AC3E}">
        <p14:creationId xmlns:p14="http://schemas.microsoft.com/office/powerpoint/2010/main" val="114727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6343672" cy="709865"/>
          </a:xfrm>
        </p:spPr>
        <p:txBody>
          <a:bodyPr/>
          <a:lstStyle/>
          <a:p>
            <a:r>
              <a:rPr lang="en-CA" dirty="0" smtClean="0"/>
              <a:t>Asch experiment:</a:t>
            </a:r>
            <a:endParaRPr lang="en-CA" dirty="0"/>
          </a:p>
        </p:txBody>
      </p:sp>
      <p:pic>
        <p:nvPicPr>
          <p:cNvPr id="4" name="Content Placeholder 3" descr="asch-experiment.jpg">
            <a:hlinkClick r:id="rId2"/>
          </p:cNvPr>
          <p:cNvPicPr>
            <a:picLocks noGrp="1" noChangeAspect="1"/>
          </p:cNvPicPr>
          <p:nvPr>
            <p:ph idx="1"/>
          </p:nvPr>
        </p:nvPicPr>
        <p:blipFill>
          <a:blip r:embed="rId3" cstate="print"/>
          <a:stretch>
            <a:fillRect/>
          </a:stretch>
        </p:blipFill>
        <p:spPr>
          <a:xfrm>
            <a:off x="2699792" y="2492896"/>
            <a:ext cx="3888432" cy="357365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74</TotalTime>
  <Words>271</Words>
  <Application>Microsoft Office PowerPoint</Application>
  <PresentationFormat>On-screen Show (4:3)</PresentationFormat>
  <Paragraphs>25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 Boardroom</vt:lpstr>
      <vt:lpstr>5 Factors that Affect Conformity </vt:lpstr>
      <vt:lpstr>Minds on…</vt:lpstr>
      <vt:lpstr>Why do you think people conform?</vt:lpstr>
      <vt:lpstr>1)  Group Attractiveness:</vt:lpstr>
      <vt:lpstr>2)  Group Unanimity:</vt:lpstr>
      <vt:lpstr>3)  Public vs. Private Response:</vt:lpstr>
      <vt:lpstr>4)  Nature of the task:</vt:lpstr>
      <vt:lpstr>5) Self Esteem</vt:lpstr>
      <vt:lpstr>Asch experiment:</vt:lpstr>
      <vt:lpstr>Milgram experiment:</vt:lpstr>
      <vt:lpstr>Zimbardo Stanford Prison Experiment: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Affecting Conformity?</dc:title>
  <dc:creator>durdun</dc:creator>
  <cp:lastModifiedBy>Carruth, AnnMarie</cp:lastModifiedBy>
  <cp:revision>12</cp:revision>
  <dcterms:created xsi:type="dcterms:W3CDTF">2009-12-02T17:19:03Z</dcterms:created>
  <dcterms:modified xsi:type="dcterms:W3CDTF">2017-05-31T16:21:32Z</dcterms:modified>
</cp:coreProperties>
</file>