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74" r:id="rId2"/>
    <p:sldId id="271" r:id="rId3"/>
    <p:sldId id="259" r:id="rId4"/>
    <p:sldId id="260" r:id="rId5"/>
    <p:sldId id="273" r:id="rId6"/>
    <p:sldId id="275" r:id="rId7"/>
    <p:sldId id="276" r:id="rId8"/>
    <p:sldId id="261" r:id="rId9"/>
    <p:sldId id="263" r:id="rId10"/>
    <p:sldId id="262" r:id="rId11"/>
  </p:sldIdLst>
  <p:sldSz cx="9144000" cy="6858000" type="screen4x3"/>
  <p:notesSz cx="695325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2515" tIns="46258" rIns="92515" bIns="4625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566" y="0"/>
            <a:ext cx="3013075" cy="461963"/>
          </a:xfrm>
          <a:prstGeom prst="rect">
            <a:avLst/>
          </a:prstGeom>
        </p:spPr>
        <p:txBody>
          <a:bodyPr vert="horz" lIns="92515" tIns="46258" rIns="92515" bIns="46258" rtlCol="0"/>
          <a:lstStyle>
            <a:lvl1pPr algn="r">
              <a:defRPr sz="1200"/>
            </a:lvl1pPr>
          </a:lstStyle>
          <a:p>
            <a:fld id="{98C607F0-C85F-457F-AD9A-386FBFEF7F30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3013075" cy="461963"/>
          </a:xfrm>
          <a:prstGeom prst="rect">
            <a:avLst/>
          </a:prstGeom>
        </p:spPr>
        <p:txBody>
          <a:bodyPr vert="horz" lIns="92515" tIns="46258" rIns="92515" bIns="4625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566" y="8775684"/>
            <a:ext cx="3013075" cy="461963"/>
          </a:xfrm>
          <a:prstGeom prst="rect">
            <a:avLst/>
          </a:prstGeom>
        </p:spPr>
        <p:txBody>
          <a:bodyPr vert="horz" lIns="92515" tIns="46258" rIns="92515" bIns="46258" rtlCol="0" anchor="b"/>
          <a:lstStyle>
            <a:lvl1pPr algn="r">
              <a:defRPr sz="1200"/>
            </a:lvl1pPr>
          </a:lstStyle>
          <a:p>
            <a:fld id="{FDAA7D84-02A3-451C-BF41-5303A1B3FE7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727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4D5D28-4024-46FE-881A-E9E62EEE1B1D}" type="datetimeFigureOut">
              <a:rPr lang="en-US" smtClean="0"/>
              <a:pPr/>
              <a:t>11/17/2015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19A056-F14D-4EEC-B986-2359F2B66FB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X1Tc8E8eck" TargetMode="External"/><Relationship Id="rId2" Type="http://schemas.openxmlformats.org/officeDocument/2006/relationships/hyperlink" Target="https://www.youtube.com/watch?v=FKw1unLjp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v-sKP17xTw" TargetMode="External"/><Relationship Id="rId2" Type="http://schemas.openxmlformats.org/officeDocument/2006/relationships/hyperlink" Target="https://www.youtube.com/watch?v=MxU5M2VVZq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MJJpbRx_O8&amp;feature=related" TargetMode="External"/><Relationship Id="rId2" Type="http://schemas.openxmlformats.org/officeDocument/2006/relationships/hyperlink" Target="http://www.google.ca/url?sa=t&amp;rct=j&amp;q=&amp;esrc=s&amp;frm=1&amp;source=web&amp;cd=4&amp;ved=0CDsQtwIwAw&amp;url=http://www.brainpop.com/games/pavlovsdog/&amp;ei=MRpNU9eaF8uL2wXy7YC4BQ&amp;usg=AFQjCNHIlOzhcBYiGq7CLA8O1WkzU0DMaA&amp;sig2=du2V_lBdvqZdEYgc22KfXg&amp;bvm=bv.64764171,d.b2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teLoNYvOf9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A96Fba-WH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zerCK0lRjp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hyperlink" Target="https://www.youtube.com/watch?v=Iucf76E-R2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43314"/>
            <a:ext cx="6858000" cy="1233486"/>
          </a:xfrm>
        </p:spPr>
        <p:txBody>
          <a:bodyPr>
            <a:noAutofit/>
          </a:bodyPr>
          <a:lstStyle/>
          <a:p>
            <a:r>
              <a:rPr lang="en-CA" sz="4400" dirty="0" smtClean="0"/>
              <a:t>Psychology</a:t>
            </a:r>
            <a:br>
              <a:rPr lang="en-CA" sz="4400" dirty="0" smtClean="0"/>
            </a:br>
            <a:r>
              <a:rPr lang="en-CA" sz="4400" dirty="0" smtClean="0"/>
              <a:t>101</a:t>
            </a:r>
            <a:br>
              <a:rPr lang="en-CA" sz="4400" dirty="0" smtClean="0"/>
            </a:b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229200"/>
            <a:ext cx="7496204" cy="589174"/>
          </a:xfrm>
        </p:spPr>
        <p:txBody>
          <a:bodyPr>
            <a:normAutofit/>
          </a:bodyPr>
          <a:lstStyle/>
          <a:p>
            <a:r>
              <a:rPr lang="en-CA" sz="2400" dirty="0" smtClean="0"/>
              <a:t>Theories: Explaining Human Behaviour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6877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Cognitive Psychology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5378152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3200" b="1" dirty="0"/>
              <a:t>look at the brain and mental processes involving memory/ learning/ </a:t>
            </a:r>
            <a:r>
              <a:rPr lang="en-GB" sz="3200" b="1" dirty="0">
                <a:hlinkClick r:id="rId2"/>
              </a:rPr>
              <a:t>thinking</a:t>
            </a:r>
            <a:r>
              <a:rPr lang="en-GB" sz="3200" b="1" dirty="0"/>
              <a:t> </a:t>
            </a:r>
            <a:endParaRPr lang="en-CA" sz="3200" b="1" dirty="0"/>
          </a:p>
          <a:p>
            <a:pPr lvl="0"/>
            <a:r>
              <a:rPr lang="en-GB" sz="3200" dirty="0"/>
              <a:t>we can monitor the brain to see what part is active when we talk, laugh, watch </a:t>
            </a:r>
            <a:r>
              <a:rPr lang="en-GB" sz="3200" dirty="0" err="1"/>
              <a:t>tv</a:t>
            </a:r>
            <a:r>
              <a:rPr lang="en-GB" sz="3200" dirty="0"/>
              <a:t> etc.  technology has improved this area of study immensely  </a:t>
            </a:r>
            <a:endParaRPr lang="en-CA" sz="3200" dirty="0"/>
          </a:p>
          <a:p>
            <a:pPr>
              <a:buNone/>
            </a:pPr>
            <a:r>
              <a:rPr lang="en-GB" sz="3200" dirty="0" smtClean="0"/>
              <a:t>                                ex</a:t>
            </a:r>
            <a:r>
              <a:rPr lang="en-GB" sz="3200" dirty="0"/>
              <a:t>. MRIs </a:t>
            </a:r>
            <a:endParaRPr lang="en-CA" sz="3200" dirty="0"/>
          </a:p>
          <a:p>
            <a:pPr lvl="0"/>
            <a:r>
              <a:rPr lang="en-GB" sz="3200" dirty="0"/>
              <a:t>study the connections between how we think and how we feel</a:t>
            </a:r>
            <a:endParaRPr lang="en-CA" sz="3200" dirty="0"/>
          </a:p>
          <a:p>
            <a:pPr lvl="0"/>
            <a:r>
              <a:rPr lang="en-GB" sz="3200" i="1" dirty="0">
                <a:hlinkClick r:id="rId3"/>
              </a:rPr>
              <a:t>humans think and that thinking can be studied but it can also be shaped</a:t>
            </a:r>
            <a:endParaRPr lang="en-CA" sz="3200" dirty="0"/>
          </a:p>
          <a:p>
            <a:endParaRPr lang="en-CA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539552" y="6354728"/>
            <a:ext cx="793122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 i="1" dirty="0" smtClean="0">
                <a:latin typeface="Californian FB" panose="0207040306080B030204" pitchFamily="18" charset="0"/>
              </a:rPr>
              <a:t>I will have a better understanding of </a:t>
            </a:r>
            <a:r>
              <a:rPr lang="en-CA" sz="2400" i="1" dirty="0" smtClean="0">
                <a:latin typeface="Californian FB" panose="0207040306080B030204" pitchFamily="18" charset="0"/>
              </a:rPr>
              <a:t>some of the key psychology theories</a:t>
            </a:r>
            <a:endParaRPr lang="en-CA" sz="2400" i="1" dirty="0">
              <a:latin typeface="Californian FB" panose="0207040306080B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The Father of Psychology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200" b="1" dirty="0" smtClean="0"/>
              <a:t>Sigmund Freud </a:t>
            </a:r>
            <a:r>
              <a:rPr lang="en-CA" sz="3200" dirty="0"/>
              <a:t>(1856-1923)  </a:t>
            </a:r>
            <a:r>
              <a:rPr lang="en-CA" sz="3200" dirty="0" smtClean="0"/>
              <a:t>                                 is </a:t>
            </a:r>
            <a:r>
              <a:rPr lang="en-CA" sz="3200" dirty="0"/>
              <a:t>known as </a:t>
            </a:r>
            <a:r>
              <a:rPr lang="en-CA" sz="3200" dirty="0" smtClean="0"/>
              <a:t>the </a:t>
            </a:r>
            <a:r>
              <a:rPr lang="en-CA" sz="3200" dirty="0"/>
              <a:t>father of psychology. </a:t>
            </a:r>
            <a:endParaRPr lang="en-CA" sz="3200" dirty="0" smtClean="0"/>
          </a:p>
          <a:p>
            <a:r>
              <a:rPr lang="en-CA" sz="3200" dirty="0" smtClean="0"/>
              <a:t>Freud </a:t>
            </a:r>
            <a:r>
              <a:rPr lang="en-CA" sz="3200" dirty="0"/>
              <a:t>established a branch of psychology known as psychoanalysis. </a:t>
            </a:r>
            <a:endParaRPr lang="en-CA" sz="3200" dirty="0" smtClean="0"/>
          </a:p>
          <a:p>
            <a:r>
              <a:rPr lang="en-CA" sz="3200" dirty="0" smtClean="0"/>
              <a:t>He </a:t>
            </a:r>
            <a:r>
              <a:rPr lang="en-CA" sz="3200" dirty="0"/>
              <a:t>is the father of clinical 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therapy and </a:t>
            </a:r>
            <a:r>
              <a:rPr lang="en-CA" sz="3200" dirty="0"/>
              <a:t>his work is still 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dirty="0" smtClean="0"/>
              <a:t>considered </a:t>
            </a:r>
            <a:r>
              <a:rPr lang="en-CA" sz="3200" dirty="0" smtClean="0"/>
              <a:t>very influential</a:t>
            </a:r>
            <a:r>
              <a:rPr lang="en-CA" sz="3200" dirty="0"/>
              <a:t>.</a:t>
            </a:r>
          </a:p>
          <a:p>
            <a:endParaRPr lang="en-CA" dirty="0"/>
          </a:p>
        </p:txBody>
      </p:sp>
      <p:pic>
        <p:nvPicPr>
          <p:cNvPr id="4" name="Picture 3" descr="http://www.insanities.org/blog/wp-content/uploads/2008/08/435px-sigmund_freud_new_york_times_192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567" y="153539"/>
            <a:ext cx="1656184" cy="2286917"/>
          </a:xfrm>
          <a:prstGeom prst="rect">
            <a:avLst/>
          </a:prstGeom>
          <a:noFill/>
        </p:spPr>
      </p:pic>
      <p:pic>
        <p:nvPicPr>
          <p:cNvPr id="5122" name="Picture 2" descr="http://www.writing.upenn.edu/~afilreis/freud-cou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581" y="3140968"/>
            <a:ext cx="338889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539552" y="6354728"/>
            <a:ext cx="793122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 i="1" dirty="0" smtClean="0">
                <a:latin typeface="Californian FB" panose="0207040306080B030204" pitchFamily="18" charset="0"/>
              </a:rPr>
              <a:t>I will have a better understanding of </a:t>
            </a:r>
            <a:r>
              <a:rPr lang="en-CA" sz="2400" i="1" dirty="0" smtClean="0">
                <a:latin typeface="Californian FB" panose="0207040306080B030204" pitchFamily="18" charset="0"/>
              </a:rPr>
              <a:t>some of the key psychology theories</a:t>
            </a:r>
            <a:endParaRPr lang="en-CA" sz="2400" i="1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7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Psychoanalysis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7615262" cy="5209230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3200" b="1" dirty="0"/>
              <a:t>founded by Sigmund Freud</a:t>
            </a:r>
            <a:endParaRPr lang="en-CA" sz="3200" b="1" dirty="0"/>
          </a:p>
          <a:p>
            <a:pPr lvl="0"/>
            <a:r>
              <a:rPr lang="en-GB" sz="3200" dirty="0"/>
              <a:t>viewed human behaviour as being driven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by </a:t>
            </a:r>
            <a:r>
              <a:rPr lang="en-GB" sz="3200" dirty="0"/>
              <a:t>the </a:t>
            </a:r>
            <a:r>
              <a:rPr lang="en-GB" sz="3200" b="1" u="sng" dirty="0" smtClean="0"/>
              <a:t>conscious </a:t>
            </a:r>
            <a:r>
              <a:rPr lang="en-GB" sz="3200" dirty="0" smtClean="0"/>
              <a:t> </a:t>
            </a:r>
            <a:r>
              <a:rPr lang="en-GB" sz="3200" dirty="0"/>
              <a:t>and</a:t>
            </a:r>
            <a:r>
              <a:rPr lang="en-GB" sz="3200" b="1" i="1" u="sng" dirty="0"/>
              <a:t> subconscious</a:t>
            </a:r>
            <a:r>
              <a:rPr lang="en-GB" sz="3200" dirty="0"/>
              <a:t> workings of the </a:t>
            </a:r>
            <a:r>
              <a:rPr lang="en-GB" sz="3200" dirty="0" smtClean="0"/>
              <a:t>mind </a:t>
            </a:r>
            <a:endParaRPr lang="en-CA" sz="3200" dirty="0"/>
          </a:p>
          <a:p>
            <a:pPr lvl="0"/>
            <a:r>
              <a:rPr lang="en-GB" sz="3200" dirty="0" smtClean="0"/>
              <a:t>the </a:t>
            </a:r>
            <a:r>
              <a:rPr lang="en-GB" sz="3200" dirty="0"/>
              <a:t>mind </a:t>
            </a:r>
            <a:r>
              <a:rPr lang="en-GB" sz="3200" dirty="0" smtClean="0"/>
              <a:t>is </a:t>
            </a:r>
            <a:r>
              <a:rPr lang="en-GB" sz="3200" dirty="0"/>
              <a:t>controlled by </a:t>
            </a:r>
            <a:r>
              <a:rPr lang="en-GB" sz="3200" dirty="0">
                <a:hlinkClick r:id="rId2"/>
              </a:rPr>
              <a:t>three </a:t>
            </a:r>
            <a:r>
              <a:rPr lang="en-GB" sz="3200" dirty="0" smtClean="0">
                <a:hlinkClick r:id="rId2"/>
              </a:rPr>
              <a:t>forces  </a:t>
            </a:r>
            <a:endParaRPr lang="en-CA" sz="3200" dirty="0"/>
          </a:p>
          <a:p>
            <a:r>
              <a:rPr lang="en-GB" sz="3200" dirty="0" smtClean="0"/>
              <a:t>believed </a:t>
            </a:r>
            <a:r>
              <a:rPr lang="en-GB" sz="3200" dirty="0"/>
              <a:t>you can uncover these subconscious or </a:t>
            </a:r>
            <a:r>
              <a:rPr lang="en-GB" sz="3200" dirty="0" smtClean="0"/>
              <a:t>unconscious thoughts </a:t>
            </a:r>
            <a:r>
              <a:rPr lang="en-GB" sz="3200" dirty="0"/>
              <a:t>or urges by using free association, dream </a:t>
            </a:r>
            <a:r>
              <a:rPr lang="en-GB" sz="3200" dirty="0" smtClean="0"/>
              <a:t>analysis, hypnosis etc</a:t>
            </a:r>
            <a:r>
              <a:rPr lang="en-GB" sz="3200" dirty="0"/>
              <a:t>.     </a:t>
            </a:r>
            <a:endParaRPr lang="en-CA" sz="3200" dirty="0"/>
          </a:p>
          <a:p>
            <a:pPr lvl="0"/>
            <a:r>
              <a:rPr lang="en-GB" sz="3200" i="1" dirty="0"/>
              <a:t>humans </a:t>
            </a:r>
            <a:r>
              <a:rPr lang="en-GB" sz="3200" i="1" dirty="0" smtClean="0"/>
              <a:t>are ruled </a:t>
            </a:r>
            <a:r>
              <a:rPr lang="en-GB" sz="3200" i="1" dirty="0"/>
              <a:t>by </a:t>
            </a:r>
            <a:r>
              <a:rPr lang="en-GB" sz="3200" i="1" dirty="0" smtClean="0"/>
              <a:t>forces and drives</a:t>
            </a:r>
            <a:endParaRPr lang="en-CA" sz="3200" dirty="0"/>
          </a:p>
          <a:p>
            <a:endParaRPr lang="en-CA" dirty="0"/>
          </a:p>
        </p:txBody>
      </p:sp>
      <p:sp>
        <p:nvSpPr>
          <p:cNvPr id="2049" name="Oval 1">
            <a:hlinkClick r:id="rId3"/>
          </p:cNvPr>
          <p:cNvSpPr>
            <a:spLocks noChangeArrowheads="1"/>
          </p:cNvSpPr>
          <p:nvPr/>
        </p:nvSpPr>
        <p:spPr bwMode="auto">
          <a:xfrm>
            <a:off x="7464346" y="2276872"/>
            <a:ext cx="1462087" cy="374441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Bk BT" pitchFamily="34" charset="0"/>
              </a:rPr>
              <a:t>id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primitive drives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C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Bk B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Bk BT" pitchFamily="34" charset="0"/>
              </a:rPr>
              <a:t>ego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reality based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CA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vantGarde Bk B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Bk BT" pitchFamily="34" charset="0"/>
              </a:rPr>
              <a:t>superego</a:t>
            </a:r>
            <a:endParaRPr kumimoji="0" lang="en-C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conscience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1" name="Picture 3" descr="http://www.insanities.org/blog/wp-content/uploads/2008/08/435px-sigmund_freud_new_york_times_192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64346" y="203658"/>
            <a:ext cx="1462087" cy="2018902"/>
          </a:xfrm>
          <a:prstGeom prst="rect">
            <a:avLst/>
          </a:prstGeom>
          <a:noFill/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539552" y="6354728"/>
            <a:ext cx="793122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 i="1" dirty="0" smtClean="0">
                <a:latin typeface="Californian FB" panose="0207040306080B030204" pitchFamily="18" charset="0"/>
              </a:rPr>
              <a:t>I will have a better understanding of </a:t>
            </a:r>
            <a:r>
              <a:rPr lang="en-CA" sz="2400" i="1" dirty="0" smtClean="0">
                <a:latin typeface="Californian FB" panose="0207040306080B030204" pitchFamily="18" charset="0"/>
              </a:rPr>
              <a:t>some of the key psychology theories</a:t>
            </a:r>
            <a:endParaRPr lang="en-CA" sz="2400" i="1" dirty="0">
              <a:latin typeface="Californian FB" panose="0207040306080B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sz="4000" dirty="0" smtClean="0"/>
              <a:t>Early forms of </a:t>
            </a:r>
            <a:r>
              <a:rPr lang="en-CA" sz="4400" dirty="0" smtClean="0"/>
              <a:t>Behaviourism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1435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sz="3300" dirty="0" smtClean="0"/>
              <a:t>one </a:t>
            </a:r>
            <a:r>
              <a:rPr lang="en-GB" sz="3300" dirty="0"/>
              <a:t>of the founders is Ivan Pavlov </a:t>
            </a:r>
            <a:endParaRPr lang="en-GB" sz="3300" dirty="0" smtClean="0"/>
          </a:p>
          <a:p>
            <a:pPr lvl="1"/>
            <a:r>
              <a:rPr lang="en-GB" sz="2800" dirty="0" smtClean="0"/>
              <a:t>see </a:t>
            </a:r>
            <a:r>
              <a:rPr lang="en-GB" sz="2800" dirty="0" smtClean="0">
                <a:hlinkClick r:id="rId2"/>
              </a:rPr>
              <a:t>classical conditioning</a:t>
            </a:r>
            <a:endParaRPr lang="en-GB" sz="2800" dirty="0"/>
          </a:p>
          <a:p>
            <a:r>
              <a:rPr lang="en-GB" sz="3300" dirty="0" smtClean="0"/>
              <a:t>this is a theory about learning and conditioning </a:t>
            </a:r>
            <a:endParaRPr lang="en-CA" sz="3300" dirty="0"/>
          </a:p>
          <a:p>
            <a:pPr lvl="0"/>
            <a:r>
              <a:rPr lang="en-GB" sz="3300" dirty="0"/>
              <a:t>felt that actions and responses that can be </a:t>
            </a:r>
            <a:r>
              <a:rPr lang="en-GB" sz="3300" u="sng" dirty="0"/>
              <a:t>observed</a:t>
            </a:r>
            <a:r>
              <a:rPr lang="en-GB" sz="3300" dirty="0"/>
              <a:t> should be studied or in other words </a:t>
            </a:r>
            <a:r>
              <a:rPr lang="en-GB" sz="3300" b="1" u="sng" dirty="0"/>
              <a:t>behaviours </a:t>
            </a:r>
            <a:endParaRPr lang="en-GB" sz="3300" b="1" u="sng" dirty="0" smtClean="0"/>
          </a:p>
          <a:p>
            <a:pPr lvl="0"/>
            <a:r>
              <a:rPr lang="en-GB" sz="3600" dirty="0" smtClean="0"/>
              <a:t>humans </a:t>
            </a:r>
            <a:r>
              <a:rPr lang="en-GB" sz="3600" dirty="0"/>
              <a:t>respond to </a:t>
            </a:r>
            <a:r>
              <a:rPr lang="en-GB" sz="3600" dirty="0" smtClean="0"/>
              <a:t>different things (stimuli)  </a:t>
            </a:r>
          </a:p>
          <a:p>
            <a:pPr lvl="0"/>
            <a:endParaRPr lang="en-GB" b="1" u="sng" dirty="0"/>
          </a:p>
          <a:p>
            <a:pPr marL="0" lvl="0" indent="0">
              <a:buNone/>
            </a:pPr>
            <a:r>
              <a:rPr lang="en-GB" b="1" dirty="0" smtClean="0"/>
              <a:t>        stimulus</a:t>
            </a:r>
            <a:r>
              <a:rPr lang="en-GB" dirty="0" smtClean="0"/>
              <a:t>  </a:t>
            </a:r>
            <a:r>
              <a:rPr lang="en-GB" b="1" dirty="0"/>
              <a:t>s      </a:t>
            </a:r>
            <a:r>
              <a:rPr lang="en-GB" b="1" dirty="0" smtClean="0"/>
              <a:t> &gt;        response</a:t>
            </a:r>
            <a:r>
              <a:rPr lang="en-GB" dirty="0" smtClean="0"/>
              <a:t>     </a:t>
            </a:r>
            <a:r>
              <a:rPr lang="en-GB" b="1" dirty="0" smtClean="0"/>
              <a:t>r </a:t>
            </a:r>
            <a:endParaRPr lang="en-CA" dirty="0"/>
          </a:p>
          <a:p>
            <a:pPr>
              <a:buNone/>
            </a:pPr>
            <a:r>
              <a:rPr lang="en-GB" dirty="0" smtClean="0"/>
              <a:t>(objects </a:t>
            </a:r>
            <a:r>
              <a:rPr lang="en-GB" dirty="0"/>
              <a:t>or events)   </a:t>
            </a:r>
            <a:r>
              <a:rPr lang="en-GB" dirty="0" smtClean="0"/>
              <a:t>           (</a:t>
            </a:r>
            <a:r>
              <a:rPr lang="en-GB" dirty="0"/>
              <a:t>behaviour or action)</a:t>
            </a:r>
            <a:endParaRPr lang="en-CA" dirty="0"/>
          </a:p>
          <a:p>
            <a:pPr>
              <a:buNone/>
            </a:pPr>
            <a:r>
              <a:rPr lang="en-CA" sz="1000" dirty="0" smtClean="0"/>
              <a:t> </a:t>
            </a:r>
            <a:br>
              <a:rPr lang="en-CA" sz="1000" dirty="0" smtClean="0"/>
            </a:br>
            <a:r>
              <a:rPr lang="en-GB" dirty="0" smtClean="0"/>
              <a:t>                 </a:t>
            </a:r>
            <a:r>
              <a:rPr lang="en-GB" dirty="0" smtClean="0"/>
              <a:t>this is a relationship</a:t>
            </a:r>
            <a:r>
              <a:rPr lang="en-GB" dirty="0" smtClean="0"/>
              <a:t>                           </a:t>
            </a:r>
            <a:endParaRPr lang="en-GB" dirty="0" smtClean="0"/>
          </a:p>
          <a:p>
            <a:pPr lvl="0"/>
            <a:r>
              <a:rPr lang="en-GB" sz="3500" i="1" dirty="0" smtClean="0"/>
              <a:t>Humans </a:t>
            </a:r>
            <a:r>
              <a:rPr lang="en-GB" sz="3500" i="1" dirty="0"/>
              <a:t>respond to stimulus with </a:t>
            </a:r>
            <a:r>
              <a:rPr lang="en-GB" sz="3500" i="1" dirty="0" smtClean="0"/>
              <a:t>some type of behaviour</a:t>
            </a:r>
            <a:endParaRPr lang="en-CA" sz="3500" dirty="0"/>
          </a:p>
        </p:txBody>
      </p:sp>
      <p:sp>
        <p:nvSpPr>
          <p:cNvPr id="1026" name="Oval 2">
            <a:hlinkClick r:id="rId3"/>
          </p:cNvPr>
          <p:cNvSpPr>
            <a:spLocks noChangeArrowheads="1"/>
          </p:cNvSpPr>
          <p:nvPr/>
        </p:nvSpPr>
        <p:spPr bwMode="auto">
          <a:xfrm>
            <a:off x="6516216" y="4005064"/>
            <a:ext cx="2232248" cy="151216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Bk BT" pitchFamily="34" charset="0"/>
              </a:rPr>
              <a:t>learning &amp;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C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Bk BT" pitchFamily="34" charset="0"/>
              </a:rPr>
              <a:t>conditioning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Bk BT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86116" y="-6429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Bk BT" pitchFamily="34" charset="0"/>
                <a:ea typeface="Times New Roman" pitchFamily="18" charset="0"/>
                <a:cs typeface="Times New Roman" pitchFamily="18" charset="0"/>
              </a:rPr>
              <a:t>behaviour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29124" y="-8572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 Bk BT" pitchFamily="34" charset="0"/>
                <a:ea typeface="Times New Roman" pitchFamily="18" charset="0"/>
                <a:cs typeface="Times New Roman" pitchFamily="18" charset="0"/>
              </a:rPr>
              <a:t>behaviour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3" name="Picture 9" descr="http://nobelprize.org/nobel_prizes/medicine/laureates/1904/pavlo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285728"/>
            <a:ext cx="1084227" cy="1519257"/>
          </a:xfrm>
          <a:prstGeom prst="rect">
            <a:avLst/>
          </a:prstGeom>
          <a:noFill/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539552" y="6354728"/>
            <a:ext cx="793122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 i="1" dirty="0" smtClean="0">
                <a:latin typeface="Californian FB" panose="0207040306080B030204" pitchFamily="18" charset="0"/>
              </a:rPr>
              <a:t>I will have a better understanding of </a:t>
            </a:r>
            <a:r>
              <a:rPr lang="en-CA" sz="2400" i="1" dirty="0" smtClean="0">
                <a:latin typeface="Californian FB" panose="0207040306080B030204" pitchFamily="18" charset="0"/>
              </a:rPr>
              <a:t>some of the key psychology theories</a:t>
            </a:r>
            <a:endParaRPr lang="en-CA" sz="2400" i="1" dirty="0">
              <a:latin typeface="Californian FB" panose="0207040306080B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B F Skinner &amp; </a:t>
            </a:r>
            <a:r>
              <a:rPr lang="en-CA" sz="4000" dirty="0" smtClean="0"/>
              <a:t>Behaviourism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2262"/>
            <a:ext cx="8229600" cy="4937760"/>
          </a:xfrm>
        </p:spPr>
        <p:txBody>
          <a:bodyPr/>
          <a:lstStyle/>
          <a:p>
            <a:pPr lvl="0"/>
            <a:r>
              <a:rPr lang="en-GB" sz="3200" dirty="0" smtClean="0"/>
              <a:t>B.F</a:t>
            </a:r>
            <a:r>
              <a:rPr lang="en-GB" sz="3200" dirty="0"/>
              <a:t>. Skinner further looked at how </a:t>
            </a:r>
            <a:r>
              <a:rPr lang="en-GB" sz="3200" dirty="0" smtClean="0"/>
              <a:t>                   behaviour </a:t>
            </a:r>
            <a:r>
              <a:rPr lang="en-GB" sz="3200" dirty="0"/>
              <a:t>is </a:t>
            </a:r>
            <a:r>
              <a:rPr lang="en-GB" sz="3200" dirty="0" smtClean="0"/>
              <a:t>shaped based </a:t>
            </a:r>
            <a:r>
              <a:rPr lang="en-GB" sz="3200" dirty="0"/>
              <a:t>on </a:t>
            </a:r>
            <a:r>
              <a:rPr lang="en-GB" sz="3200" dirty="0">
                <a:hlinkClick r:id="rId2"/>
              </a:rPr>
              <a:t>rewards</a:t>
            </a:r>
            <a:r>
              <a:rPr lang="en-GB" sz="3200" dirty="0"/>
              <a:t> </a:t>
            </a:r>
            <a:r>
              <a:rPr lang="en-GB" sz="3200" dirty="0" smtClean="0"/>
              <a:t>                       or </a:t>
            </a:r>
            <a:r>
              <a:rPr lang="en-GB" sz="3200" b="1" u="sng" dirty="0"/>
              <a:t>reinforcements</a:t>
            </a:r>
            <a:r>
              <a:rPr lang="en-GB" sz="3200" dirty="0"/>
              <a:t> </a:t>
            </a:r>
            <a:r>
              <a:rPr lang="en-GB" sz="3200" dirty="0" smtClean="0"/>
              <a:t> for </a:t>
            </a:r>
            <a:r>
              <a:rPr lang="en-GB" sz="3200" dirty="0"/>
              <a:t>the behaviour</a:t>
            </a:r>
            <a:endParaRPr lang="en-CA" sz="3200" dirty="0"/>
          </a:p>
          <a:p>
            <a:pPr lvl="0"/>
            <a:r>
              <a:rPr lang="en-GB" sz="3200" i="1" dirty="0"/>
              <a:t>Humans respond to </a:t>
            </a:r>
            <a:r>
              <a:rPr lang="en-GB" sz="3200" i="1" dirty="0" smtClean="0"/>
              <a:t>reinforcements </a:t>
            </a:r>
            <a:r>
              <a:rPr lang="en-GB" sz="3200" i="1" dirty="0"/>
              <a:t>with more behaviour</a:t>
            </a:r>
            <a:endParaRPr lang="en-CA" sz="3200" dirty="0"/>
          </a:p>
          <a:p>
            <a:endParaRPr lang="en-CA" dirty="0"/>
          </a:p>
        </p:txBody>
      </p:sp>
      <p:pic>
        <p:nvPicPr>
          <p:cNvPr id="4" name="Picture 7" descr="http://www.harvardsquarelibrary.org/cfs/images/bf_ski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304" y="332656"/>
            <a:ext cx="1419876" cy="2016224"/>
          </a:xfrm>
          <a:prstGeom prst="rect">
            <a:avLst/>
          </a:prstGeom>
          <a:noFill/>
        </p:spPr>
      </p:pic>
      <p:sp>
        <p:nvSpPr>
          <p:cNvPr id="5" name="Rectangle 5">
            <a:hlinkClick r:id="rId4"/>
          </p:cNvPr>
          <p:cNvSpPr>
            <a:spLocks noChangeArrowheads="1"/>
          </p:cNvSpPr>
          <p:nvPr/>
        </p:nvSpPr>
        <p:spPr bwMode="auto">
          <a:xfrm>
            <a:off x="2195736" y="4259180"/>
            <a:ext cx="4027492" cy="11521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behaviour + reinforcement = more behaviour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539552" y="6354728"/>
            <a:ext cx="793122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 i="1" dirty="0" smtClean="0">
                <a:latin typeface="Californian FB" panose="0207040306080B030204" pitchFamily="18" charset="0"/>
              </a:rPr>
              <a:t>I will have a better understanding of </a:t>
            </a:r>
            <a:r>
              <a:rPr lang="en-CA" sz="2400" i="1" dirty="0" smtClean="0">
                <a:latin typeface="Californian FB" panose="0207040306080B030204" pitchFamily="18" charset="0"/>
              </a:rPr>
              <a:t>some of the key psychology theories</a:t>
            </a:r>
            <a:endParaRPr lang="en-CA" sz="2400" i="1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90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dirty="0" smtClean="0"/>
              <a:t>Social Learning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000" dirty="0"/>
              <a:t>one of the founders is </a:t>
            </a:r>
            <a:r>
              <a:rPr lang="en-GB" sz="3000" b="1" dirty="0"/>
              <a:t>Albert Bandura  </a:t>
            </a:r>
            <a:r>
              <a:rPr lang="en-GB" sz="3000" b="1" dirty="0" smtClean="0"/>
              <a:t/>
            </a:r>
            <a:br>
              <a:rPr lang="en-GB" sz="3000" b="1" dirty="0" smtClean="0"/>
            </a:br>
            <a:r>
              <a:rPr lang="en-GB" sz="3000" b="1" dirty="0" smtClean="0">
                <a:hlinkClick r:id="rId2"/>
              </a:rPr>
              <a:t>(</a:t>
            </a:r>
            <a:r>
              <a:rPr lang="en-GB" sz="3000" b="1" dirty="0" err="1" smtClean="0">
                <a:hlinkClick r:id="rId2"/>
              </a:rPr>
              <a:t>modeling</a:t>
            </a:r>
            <a:r>
              <a:rPr lang="en-GB" sz="3000" b="1" dirty="0" smtClean="0">
                <a:hlinkClick r:id="rId2"/>
              </a:rPr>
              <a:t>)</a:t>
            </a:r>
            <a:endParaRPr lang="en-CA" sz="3000" dirty="0"/>
          </a:p>
          <a:p>
            <a:r>
              <a:rPr lang="en-GB" sz="3000" dirty="0"/>
              <a:t> </a:t>
            </a:r>
            <a:r>
              <a:rPr lang="en-GB" sz="3000" dirty="0" smtClean="0"/>
              <a:t>felt </a:t>
            </a:r>
            <a:r>
              <a:rPr lang="en-GB" sz="3000" dirty="0"/>
              <a:t>that learning occurs through the </a:t>
            </a:r>
            <a:r>
              <a:rPr lang="en-GB" sz="3000" b="1" dirty="0"/>
              <a:t>observation and imitation of models</a:t>
            </a:r>
            <a:r>
              <a:rPr lang="en-GB" sz="3000" b="1" u="sng" dirty="0"/>
              <a:t> </a:t>
            </a:r>
            <a:endParaRPr lang="en-CA" sz="3000" dirty="0"/>
          </a:p>
          <a:p>
            <a:r>
              <a:rPr lang="en-GB" sz="3000" dirty="0"/>
              <a:t> </a:t>
            </a:r>
            <a:r>
              <a:rPr lang="en-GB" sz="3000" dirty="0" smtClean="0"/>
              <a:t>this </a:t>
            </a:r>
            <a:r>
              <a:rPr lang="en-GB" sz="3000" dirty="0"/>
              <a:t>learning can be maintained through </a:t>
            </a:r>
            <a:r>
              <a:rPr lang="en-GB" sz="3000" b="1" dirty="0"/>
              <a:t>reinforcement </a:t>
            </a:r>
            <a:r>
              <a:rPr lang="en-GB" sz="3000" dirty="0"/>
              <a:t>(has its roots in behaviourism) which means that we can shape behaviours that are being learned by </a:t>
            </a:r>
            <a:r>
              <a:rPr lang="en-GB" sz="3000" dirty="0" smtClean="0"/>
              <a:t>modelling </a:t>
            </a:r>
            <a:r>
              <a:rPr lang="en-GB" sz="3000" dirty="0"/>
              <a:t>desired behaviours and then rewarding them</a:t>
            </a:r>
            <a:endParaRPr lang="en-CA" sz="3000" dirty="0"/>
          </a:p>
          <a:p>
            <a:endParaRPr lang="en-CA" dirty="0"/>
          </a:p>
        </p:txBody>
      </p:sp>
      <p:pic>
        <p:nvPicPr>
          <p:cNvPr id="1026" name="Picture 2" descr="http://news.stanford.edu/news/2007/december5/gifs/graw_bandu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42875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 txBox="1">
            <a:spLocks/>
          </p:cNvSpPr>
          <p:nvPr/>
        </p:nvSpPr>
        <p:spPr>
          <a:xfrm>
            <a:off x="539552" y="6354728"/>
            <a:ext cx="793122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 i="1" dirty="0" smtClean="0">
                <a:latin typeface="Californian FB" panose="0207040306080B030204" pitchFamily="18" charset="0"/>
              </a:rPr>
              <a:t>I will have a better understanding of </a:t>
            </a:r>
            <a:r>
              <a:rPr lang="en-CA" sz="2400" i="1" dirty="0" smtClean="0">
                <a:latin typeface="Californian FB" panose="0207040306080B030204" pitchFamily="18" charset="0"/>
              </a:rPr>
              <a:t>some of the key psychology theories</a:t>
            </a:r>
            <a:endParaRPr lang="en-CA" sz="2400" i="1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context is important…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85000" lnSpcReduction="20000"/>
          </a:bodyPr>
          <a:lstStyle/>
          <a:p>
            <a:r>
              <a:rPr lang="en-GB" sz="3000" dirty="0" smtClean="0"/>
              <a:t>goes </a:t>
            </a:r>
            <a:r>
              <a:rPr lang="en-GB" sz="3000" dirty="0"/>
              <a:t>beyond behaviourism and recognizes that the </a:t>
            </a:r>
            <a:r>
              <a:rPr lang="en-GB" sz="3000" b="1" dirty="0"/>
              <a:t>social context of learning is important </a:t>
            </a:r>
            <a:r>
              <a:rPr lang="en-GB" sz="3000" dirty="0"/>
              <a:t>and that humans influence their environment as well as being </a:t>
            </a:r>
            <a:r>
              <a:rPr lang="en-GB" sz="3000" dirty="0" smtClean="0"/>
              <a:t>moulded </a:t>
            </a:r>
            <a:r>
              <a:rPr lang="en-GB" sz="3000" dirty="0"/>
              <a:t>by </a:t>
            </a:r>
            <a:r>
              <a:rPr lang="en-GB" sz="3000" dirty="0" smtClean="0"/>
              <a:t>it</a:t>
            </a:r>
            <a:endParaRPr lang="en-CA" sz="3000" dirty="0"/>
          </a:p>
          <a:p>
            <a:r>
              <a:rPr lang="en-GB" sz="3000" dirty="0" smtClean="0"/>
              <a:t>personal </a:t>
            </a:r>
            <a:r>
              <a:rPr lang="en-GB" sz="3000" dirty="0"/>
              <a:t>factors like beliefs and attitudes affect learning, behavioural factors include the response to a given situation – </a:t>
            </a:r>
            <a:r>
              <a:rPr lang="en-GB" sz="3000" dirty="0" err="1"/>
              <a:t>eg</a:t>
            </a:r>
            <a:r>
              <a:rPr lang="en-GB" sz="3000" dirty="0"/>
              <a:t>. fail a test &gt; anger / or fail a test &gt; work harder</a:t>
            </a:r>
            <a:endParaRPr lang="en-CA" sz="3000" dirty="0"/>
          </a:p>
          <a:p>
            <a:r>
              <a:rPr lang="en-GB" sz="3000" dirty="0" smtClean="0"/>
              <a:t>environmental </a:t>
            </a:r>
            <a:r>
              <a:rPr lang="en-GB" sz="3000" dirty="0"/>
              <a:t>factors include the modelling of  parents, teachers, and peers </a:t>
            </a:r>
            <a:endParaRPr lang="en-CA" sz="3000" dirty="0"/>
          </a:p>
          <a:p>
            <a:endParaRPr lang="en-CA" dirty="0"/>
          </a:p>
          <a:p>
            <a:pPr lvl="0"/>
            <a:r>
              <a:rPr lang="en-GB" sz="3300" i="1" dirty="0"/>
              <a:t>humans are shaped by their interactions and particularly by learning socially through observation of behaviour and whether or not the specific behaviours are rewarded</a:t>
            </a:r>
            <a:endParaRPr lang="en-CA" sz="3300" dirty="0"/>
          </a:p>
          <a:p>
            <a:endParaRPr lang="en-CA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539552" y="6354728"/>
            <a:ext cx="793122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 i="1" dirty="0" smtClean="0">
                <a:latin typeface="Californian FB" panose="0207040306080B030204" pitchFamily="18" charset="0"/>
              </a:rPr>
              <a:t>I will have a better understanding of </a:t>
            </a:r>
            <a:r>
              <a:rPr lang="en-CA" sz="2400" i="1" dirty="0" smtClean="0">
                <a:latin typeface="Californian FB" panose="0207040306080B030204" pitchFamily="18" charset="0"/>
              </a:rPr>
              <a:t>some of the key psychology theories</a:t>
            </a:r>
            <a:endParaRPr lang="en-CA" sz="2400" i="1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5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Humanism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3200" b="1" dirty="0"/>
              <a:t>Carl Rogers </a:t>
            </a:r>
            <a:r>
              <a:rPr lang="en-GB" sz="3200" b="1" dirty="0" smtClean="0"/>
              <a:t>&amp;                                           </a:t>
            </a:r>
            <a:r>
              <a:rPr lang="en-GB" sz="3200" b="1" dirty="0"/>
              <a:t>Abram Maslow</a:t>
            </a:r>
            <a:endParaRPr lang="en-CA" sz="3200" b="1" dirty="0"/>
          </a:p>
          <a:p>
            <a:pPr lvl="0"/>
            <a:r>
              <a:rPr lang="en-GB" sz="3200" dirty="0"/>
              <a:t>look at the unique quality of human beings and their potential for personal growth</a:t>
            </a:r>
            <a:endParaRPr lang="en-CA" sz="3200" dirty="0"/>
          </a:p>
          <a:p>
            <a:pPr lvl="0"/>
            <a:r>
              <a:rPr lang="en-GB" sz="3200" dirty="0"/>
              <a:t>feel that people can take control of their lives and are not just ruled by drives and emotions (Psychoanalysts) or by the environment and stimuli (Behaviourists)</a:t>
            </a:r>
            <a:endParaRPr lang="en-CA" sz="3200" dirty="0"/>
          </a:p>
          <a:p>
            <a:pPr lvl="0"/>
            <a:r>
              <a:rPr lang="en-GB" sz="3200" i="1" dirty="0"/>
              <a:t>humans have needs but humans </a:t>
            </a:r>
            <a:r>
              <a:rPr lang="en-GB" sz="3200" i="1" dirty="0" smtClean="0"/>
              <a:t>make                                        </a:t>
            </a:r>
            <a:r>
              <a:rPr lang="en-GB" sz="3200" i="1" dirty="0"/>
              <a:t>choices regarding how to best satisfy </a:t>
            </a:r>
            <a:r>
              <a:rPr lang="en-GB" sz="3200" i="1" dirty="0" smtClean="0"/>
              <a:t>those            </a:t>
            </a:r>
            <a:r>
              <a:rPr lang="en-GB" sz="3200" i="1" dirty="0"/>
              <a:t>needs</a:t>
            </a:r>
            <a:endParaRPr lang="en-CA" sz="3200" dirty="0"/>
          </a:p>
        </p:txBody>
      </p:sp>
      <p:pic>
        <p:nvPicPr>
          <p:cNvPr id="56322" name="Picture 2" descr="http://bp2.blogger.com/_u0jeRxRtzyw/ReyXsaVvbzI/AAAAAAAAABs/A1Z22M1FLfY/s320/carl+rog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1999" y="188640"/>
            <a:ext cx="1412289" cy="2008588"/>
          </a:xfrm>
          <a:prstGeom prst="rect">
            <a:avLst/>
          </a:prstGeom>
          <a:noFill/>
        </p:spPr>
      </p:pic>
      <p:pic>
        <p:nvPicPr>
          <p:cNvPr id="56324" name="Picture 4" descr="http://quangkhoi.net/learningcenter/wp-content/uploads/2009/05/maslow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142852"/>
            <a:ext cx="1677274" cy="2130591"/>
          </a:xfrm>
          <a:prstGeom prst="rect">
            <a:avLst/>
          </a:prstGeom>
          <a:noFill/>
        </p:spPr>
      </p:pic>
      <p:sp>
        <p:nvSpPr>
          <p:cNvPr id="7" name="Footer Placeholder 3"/>
          <p:cNvSpPr txBox="1">
            <a:spLocks/>
          </p:cNvSpPr>
          <p:nvPr/>
        </p:nvSpPr>
        <p:spPr>
          <a:xfrm>
            <a:off x="539552" y="6354728"/>
            <a:ext cx="793122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 i="1" dirty="0" smtClean="0">
                <a:latin typeface="Californian FB" panose="0207040306080B030204" pitchFamily="18" charset="0"/>
              </a:rPr>
              <a:t>I will have a better understanding of </a:t>
            </a:r>
            <a:r>
              <a:rPr lang="en-CA" sz="2400" i="1" dirty="0" smtClean="0">
                <a:latin typeface="Californian FB" panose="0207040306080B030204" pitchFamily="18" charset="0"/>
              </a:rPr>
              <a:t>some of the key psychology theories</a:t>
            </a:r>
            <a:endParaRPr lang="en-CA" sz="2400" i="1" dirty="0">
              <a:latin typeface="Californian FB" panose="0207040306080B03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929519" y="4307815"/>
            <a:ext cx="1953373" cy="1682042"/>
            <a:chOff x="6929519" y="4307815"/>
            <a:chExt cx="1953373" cy="1682042"/>
          </a:xfrm>
        </p:grpSpPr>
        <p:pic>
          <p:nvPicPr>
            <p:cNvPr id="56326" name="Picture 6" descr="http://www.lotusstaffnotes.com/LotusStaffNotes/LSNblog.nsf/dx/03252009032911PMBPEQUT.htm/content/M2?OpenElement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224794" y="4307815"/>
              <a:ext cx="1658098" cy="1682042"/>
            </a:xfrm>
            <a:prstGeom prst="rect">
              <a:avLst/>
            </a:prstGeom>
            <a:noFill/>
          </p:spPr>
        </p:pic>
        <p:pic>
          <p:nvPicPr>
            <p:cNvPr id="1028" name="Picture 4" descr="https://osiprodeusodcspstoa01.blob.core.windows.net/en-us/media/b63c8405-6dda-414f-9441-7a9623dc8afd.gif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5599" t="-26771" r="5599" b="26771"/>
            <a:stretch/>
          </p:blipFill>
          <p:spPr bwMode="auto">
            <a:xfrm>
              <a:off x="6929519" y="4307815"/>
              <a:ext cx="590550" cy="809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lotusstaffnotes.com/LotusStaffNotes/LSNblog.nsf/dx/03252009032911PMBPEQUT.htm/content/M2?OpenEle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-401596"/>
            <a:ext cx="7156257" cy="7045306"/>
          </a:xfrm>
          <a:prstGeom prst="rect">
            <a:avLst/>
          </a:prstGeom>
          <a:noFill/>
        </p:spPr>
      </p:pic>
      <p:sp>
        <p:nvSpPr>
          <p:cNvPr id="3" name="Footer Placeholder 3"/>
          <p:cNvSpPr txBox="1">
            <a:spLocks/>
          </p:cNvSpPr>
          <p:nvPr/>
        </p:nvSpPr>
        <p:spPr>
          <a:xfrm>
            <a:off x="539552" y="6354728"/>
            <a:ext cx="793122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2400" i="1" dirty="0" smtClean="0">
                <a:latin typeface="Californian FB" panose="0207040306080B030204" pitchFamily="18" charset="0"/>
              </a:rPr>
              <a:t>I will have a better understanding of </a:t>
            </a:r>
            <a:r>
              <a:rPr lang="en-CA" sz="2400" i="1" dirty="0" smtClean="0">
                <a:latin typeface="Californian FB" panose="0207040306080B030204" pitchFamily="18" charset="0"/>
              </a:rPr>
              <a:t>some of the key psychology theories</a:t>
            </a:r>
            <a:endParaRPr lang="en-CA" sz="2400" i="1" dirty="0">
              <a:latin typeface="Californian FB" panose="0207040306080B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510</TotalTime>
  <Words>524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AvantGarde Bk BT</vt:lpstr>
      <vt:lpstr>Arial</vt:lpstr>
      <vt:lpstr>Bookman Old Style</vt:lpstr>
      <vt:lpstr>Calibri</vt:lpstr>
      <vt:lpstr>Californian FB</vt:lpstr>
      <vt:lpstr>Gill Sans MT</vt:lpstr>
      <vt:lpstr>Times New Roman</vt:lpstr>
      <vt:lpstr>Wingdings</vt:lpstr>
      <vt:lpstr>Wingdings 3</vt:lpstr>
      <vt:lpstr>Origin</vt:lpstr>
      <vt:lpstr>Psychology 101 </vt:lpstr>
      <vt:lpstr>The Father of Psychology</vt:lpstr>
      <vt:lpstr>Psychoanalysis</vt:lpstr>
      <vt:lpstr>                   Early forms of Behaviourism</vt:lpstr>
      <vt:lpstr>B F Skinner &amp; Behaviourism</vt:lpstr>
      <vt:lpstr>Social Learning Theory</vt:lpstr>
      <vt:lpstr>Social context is important…</vt:lpstr>
      <vt:lpstr>Humanism</vt:lpstr>
      <vt:lpstr>PowerPoint Presentation</vt:lpstr>
      <vt:lpstr>Cognitive Psychology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Theories</dc:title>
  <dc:creator>Default User</dc:creator>
  <cp:lastModifiedBy>Carruth, AnnMarie</cp:lastModifiedBy>
  <cp:revision>38</cp:revision>
  <dcterms:created xsi:type="dcterms:W3CDTF">2009-11-11T17:01:31Z</dcterms:created>
  <dcterms:modified xsi:type="dcterms:W3CDTF">2015-11-17T14:24:56Z</dcterms:modified>
</cp:coreProperties>
</file>